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panose="020B0604020202020204" pitchFamily="34" charset="0"/>
      <p:regular r:id="rId30"/>
    </p:embeddedFon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Canva Sans Bold" panose="020B0604020202020204" charset="0"/>
      <p:regular r:id="rId36"/>
    </p:embeddedFont>
    <p:embeddedFont>
      <p:font typeface="Fredoka" panose="020B0604020202020204" charset="0"/>
      <p:regular r:id="rId37"/>
    </p:embeddedFont>
    <p:embeddedFont>
      <p:font typeface="Nunito" pitchFamily="2" charset="0"/>
      <p:regular r:id="rId38"/>
      <p:bold r:id="rId39"/>
      <p:italic r:id="rId40"/>
      <p:boldItalic r:id="rId41"/>
    </p:embeddedFont>
    <p:embeddedFont>
      <p:font typeface="Nunito Bold" charset="0"/>
      <p:regular r:id="rId42"/>
    </p:embeddedFont>
    <p:embeddedFont>
      <p:font typeface="Open Sauce" panose="020B0604020202020204" charset="0"/>
      <p:regular r:id="rId43"/>
    </p:embeddedFont>
    <p:embeddedFont>
      <p:font typeface="Open Sauce Bold" panose="020B0604020202020204" charset="0"/>
      <p:regular r:id="rId44"/>
    </p:embeddedFont>
    <p:embeddedFont>
      <p:font typeface="Open Sauce Semi-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29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8921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second unusual feature is the directionality of strand synthesis. DNA polymerases can attach nucleotides only in the 5' to 3' direction, not in the 3' to 5' direction.</a:t>
            </a:r>
          </a:p>
          <a:p>
            <a:endParaRPr lang="en-US"/>
          </a:p>
          <a:p>
            <a:r>
              <a:rPr lang="en-US"/>
              <a:t>The two new DNA strands (namely, the leading and lagging strands) are synthesized in different ways. </a:t>
            </a:r>
          </a:p>
          <a:p>
            <a:r>
              <a:rPr lang="en-US"/>
              <a:t>In Leading Strand, synthesis of the daughter strand is continuous.</a:t>
            </a:r>
          </a:p>
          <a:p>
            <a:r>
              <a:rPr lang="en-US"/>
              <a:t>In Lagging Strand, synthesis of DNA occurs in short Okazaki Fragments.</a:t>
            </a:r>
          </a:p>
          <a:p>
            <a:r>
              <a:rPr lang="en-US"/>
              <a:t>An enzyme known as DNA ligase catalyzes a covalent bond between these adjacent DNA fragments to complete the process in the lagging strand.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Interlocked circular molecules are known as catenanes. Topoisomerases introduce a temporary break into the DNA strands and then rejoin them after the strands have become unlocked. This allows the catenanes to be separated individual circular molecules.</a:t>
            </a:r>
          </a:p>
          <a:p>
            <a:endParaRPr lang="en-US"/>
          </a:p>
          <a:p>
            <a:r>
              <a:rPr lang="en-US"/>
              <a:t>The DNA replication exhibits a high degree of fidelity.</a:t>
            </a:r>
          </a:p>
          <a:p>
            <a:r>
              <a:rPr lang="en-US"/>
              <a:t>The hydrogen bonding between G and C or A and T is much mores stable than between mismatched pairs.</a:t>
            </a:r>
          </a:p>
          <a:p>
            <a:r>
              <a:rPr lang="en-US"/>
              <a:t>Proofreading function  the ability to remove mismatched bases.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in transcription Template strand is the one synthesize to produce mRNA with 3' to 5' direction rather than the coding strand with the aid of sigma factors an important protein guiding the RNA polymerase. Right after the RNA synthesis is terminated when the mRNA is release for transcription DNA rewind to original configuration.</a:t>
            </a:r>
          </a:p>
          <a:p>
            <a:endParaRPr lang="en-US"/>
          </a:p>
          <a:p>
            <a:r>
              <a:rPr lang="en-US"/>
              <a:t>Reminder that in Transcription thymine is substituted by Uracil.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transcription thee is Promoter region (Tata box) that marks the beggining of the RNA synthesis, Then the sigma factors guide the RNA polymerase for Reading direction. In higher biology there is the present of Clamp and rudder a protein enzymes help in guiding RNA polymerase. So the promoter region is usually not transcribed nor translated, since RNA should start with the start codon AUG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rRNA are responsible for reading the order of amino acids and linking amino acids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rRNA are responsible for reading the order of amino acids and linking amino acids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rRNA are responsible for reading the order of amino acids and linking amino acids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rRNA are responsible for reading the order of amino acids and linking amino acids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Because of Binary fission and the present of two sets of DNA this leads to irregularity some bacterium does not posses plasmid that is why it needs to be copied in microbes</a:t>
            </a:r>
          </a:p>
          <a:p>
            <a:endParaRPr lang="en-US" dirty="0"/>
          </a:p>
          <a:p>
            <a:pPr rtl="0" fontAlgn="ctr">
              <a:spcBef>
                <a:spcPts val="0"/>
              </a:spcBef>
              <a:spcAft>
                <a:spcPts val="0"/>
              </a:spcAft>
              <a:buFont typeface="+mj-lt"/>
              <a:buAutoNum type="arabicPeriod"/>
            </a:pPr>
            <a:r>
              <a:rPr lang="en-US" sz="1800" b="0" i="0" dirty="0">
                <a:effectLst/>
                <a:latin typeface="Arial" panose="020B0604020202020204" pitchFamily="34" charset="0"/>
              </a:rPr>
              <a:t>Transformation: This involves the uptake of free DNA from the environment by a bacterial cell. The DNA may come from lysed cells or be deliberately released into the environment. If the incoming DNA is compatible with the host genome, it can integrate into the host’s DNA, leading to genetic changes.</a:t>
            </a:r>
          </a:p>
          <a:p>
            <a:pPr rtl="0" fontAlgn="ctr">
              <a:spcBef>
                <a:spcPts val="0"/>
              </a:spcBef>
              <a:spcAft>
                <a:spcPts val="0"/>
              </a:spcAft>
              <a:buFont typeface="+mj-lt"/>
              <a:buAutoNum type="arabicPeriod"/>
            </a:pPr>
            <a:r>
              <a:rPr lang="en-US" sz="1800" b="0" i="0" dirty="0">
                <a:effectLst/>
                <a:latin typeface="Arial" panose="020B0604020202020204" pitchFamily="34" charset="0"/>
              </a:rPr>
              <a:t>Conjugation: This process requires direct cell-to-cell contact. It involves the transfer of plasmids (small, circular DNA molecules) from one bacterium to another through a structure called a pilus. Conjugation can transfer genes that confer antibiotic resistance or other beneficial traits, enabling rapid adaptation to changing environments.</a:t>
            </a:r>
          </a:p>
          <a:p>
            <a:pPr rtl="0" fontAlgn="ctr">
              <a:spcBef>
                <a:spcPts val="0"/>
              </a:spcBef>
              <a:spcAft>
                <a:spcPts val="0"/>
              </a:spcAft>
              <a:buFont typeface="+mj-lt"/>
              <a:buAutoNum type="arabicPeriod"/>
            </a:pPr>
            <a:r>
              <a:rPr lang="en-US" sz="1800" b="0" i="0" dirty="0">
                <a:effectLst/>
                <a:latin typeface="Arial" panose="020B0604020202020204" pitchFamily="34" charset="0"/>
              </a:rPr>
              <a:t>Transduction: In this mechanism, genetic material is transferred between bacteria via bacteriophages (viruses that infect bacteria). During infection, a bacteriophage may mistakenly incorporate a fragment of the host DNA into its viral genome. When it infects a new host, it can transfer that DNA fragment, leading to genetic variation in the recipient cell.</a:t>
            </a:r>
          </a:p>
          <a:p>
            <a:pPr marL="342900" marR="0">
              <a:spcBef>
                <a:spcPts val="0"/>
              </a:spcBef>
              <a:spcAft>
                <a:spcPts val="0"/>
              </a:spcAft>
            </a:pPr>
            <a:r>
              <a:rPr lang="en-US" sz="1800" dirty="0">
                <a:effectLst/>
                <a:latin typeface="Arial" panose="020B0604020202020204" pitchFamily="34" charset="0"/>
              </a:rPr>
              <a:t>Importance of Horizontal Gene Transfer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that is why Horizontal gene transfer because some microbes because of binary fission there is irregularity some microbes does not posses plasmid DNA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is the overview of the gene structure consisting of base pairs that are complementary and a sugar phosphate serves as a backbone of the structure </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8122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05132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Carbons in Pentose sugars marks the 5’ 3’ polarity leading the directional reading of DNA and RNA polymerase in replication and transcription </a:t>
            </a:r>
          </a:p>
          <a:p>
            <a:r>
              <a:rPr lang="en-US" dirty="0"/>
              <a:t>3’ attach to hydroxyl group and form a phosphodiester bond with the nucleotide while 5’ carbon attached to phosphate group</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54511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Difference between DNA and RNA first from double helix DNA has been synthesize by RNA polymerase into single strand RNA with complementary bases </a:t>
            </a:r>
          </a:p>
          <a:p>
            <a:r>
              <a:rPr lang="en-US" dirty="0"/>
              <a:t>FROM Deoxyribose pentose sugars has been transformed to ribose sugars thru hydroxylation</a:t>
            </a:r>
          </a:p>
          <a:p>
            <a:r>
              <a:rPr lang="en-US" dirty="0"/>
              <a:t>And for Nucleotide bases Uracil will be synthesized as complementary for adenine rather than thymine</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61647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DNA replication exhibits a high degree of fidelity.</a:t>
            </a:r>
          </a:p>
          <a:p>
            <a:r>
              <a:rPr lang="en-US" dirty="0"/>
              <a:t>The hydrogen bonding between G and C or A and T is much mores stable than between mismatched pairs.</a:t>
            </a:r>
          </a:p>
          <a:p>
            <a:r>
              <a:rPr lang="en-US" dirty="0"/>
              <a:t>Proofreading function  the ability to remove mismatched bases.</a:t>
            </a:r>
          </a:p>
          <a:p>
            <a:endParaRPr lang="en-US" dirty="0"/>
          </a:p>
          <a:p>
            <a:r>
              <a:rPr lang="en-US" dirty="0"/>
              <a:t> The origin is named </a:t>
            </a:r>
            <a:r>
              <a:rPr lang="en-US" dirty="0" err="1"/>
              <a:t>oriC</a:t>
            </a:r>
            <a:r>
              <a:rPr lang="en-US" dirty="0"/>
              <a:t> (for origin of Chromosomal Replication).</a:t>
            </a:r>
          </a:p>
          <a:p>
            <a:endParaRPr lang="en-US" dirty="0"/>
          </a:p>
          <a:p>
            <a:r>
              <a:rPr lang="en-US" dirty="0"/>
              <a:t>	There are three types of DNA sequences within </a:t>
            </a:r>
            <a:r>
              <a:rPr lang="en-US" dirty="0" err="1"/>
              <a:t>oriC</a:t>
            </a:r>
            <a:r>
              <a:rPr lang="en-US" dirty="0"/>
              <a:t> that are functionally important: </a:t>
            </a:r>
          </a:p>
          <a:p>
            <a:r>
              <a:rPr lang="en-US" dirty="0"/>
              <a:t>an AT-rich region, </a:t>
            </a:r>
          </a:p>
          <a:p>
            <a:r>
              <a:rPr lang="en-US" dirty="0" err="1"/>
              <a:t>DnaA</a:t>
            </a:r>
            <a:r>
              <a:rPr lang="en-US" dirty="0"/>
              <a:t> box sequences, and </a:t>
            </a:r>
          </a:p>
          <a:p>
            <a:r>
              <a:rPr lang="en-US" dirty="0"/>
              <a:t>GATC methylation sites.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enzymes known as DNA polymerases are responsible for covalently attaching nucleotides together to make new daughter strands. </a:t>
            </a:r>
          </a:p>
          <a:p>
            <a:r>
              <a:rPr lang="en-US" dirty="0"/>
              <a:t>In E. coli, there are five distinct proteins that function as DNA polymerases, designated pol l, Il, Ill, IV, and V.</a:t>
            </a:r>
          </a:p>
          <a:p>
            <a:r>
              <a:rPr lang="en-US" dirty="0"/>
              <a:t>Pol l and pol </a:t>
            </a:r>
            <a:r>
              <a:rPr lang="en-US" dirty="0" err="1"/>
              <a:t>lll</a:t>
            </a:r>
            <a:r>
              <a:rPr lang="en-US" dirty="0"/>
              <a:t> are involved in normal DNA replication</a:t>
            </a:r>
          </a:p>
          <a:p>
            <a:r>
              <a:rPr lang="en-US" dirty="0"/>
              <a:t>Pol </a:t>
            </a:r>
            <a:r>
              <a:rPr lang="en-US" dirty="0" err="1"/>
              <a:t>ll</a:t>
            </a:r>
            <a:r>
              <a:rPr lang="en-US" dirty="0"/>
              <a:t>, pol </a:t>
            </a:r>
            <a:r>
              <a:rPr lang="en-US" dirty="0" err="1"/>
              <a:t>lV</a:t>
            </a:r>
            <a:r>
              <a:rPr lang="en-US" dirty="0"/>
              <a:t> and pol V play a role in DNA repair and the replication of damaged DNA.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4.jpe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25.jpeg"/><Relationship Id="rId4" Type="http://schemas.openxmlformats.org/officeDocument/2006/relationships/image" Target="../media/image13.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hyperlink" Target="https://docs.google.com/document/d/1AWtFvrANVmCsn7XxR44yqyAzmwg-9B-erxkZ6JHeBkQ/edit?usp=sharing" TargetMode="External"/><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1.jpe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2.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487164" y="-11148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grpSp>
        <p:nvGrpSpPr>
          <p:cNvPr id="3" name="Group 3"/>
          <p:cNvGrpSpPr/>
          <p:nvPr/>
        </p:nvGrpSpPr>
        <p:grpSpPr>
          <a:xfrm>
            <a:off x="10511854" y="980137"/>
            <a:ext cx="7392783" cy="8229600"/>
            <a:chOff x="0" y="0"/>
            <a:chExt cx="1145336" cy="1274980"/>
          </a:xfrm>
        </p:grpSpPr>
        <p:sp>
          <p:nvSpPr>
            <p:cNvPr id="4" name="Freeform 4"/>
            <p:cNvSpPr/>
            <p:nvPr/>
          </p:nvSpPr>
          <p:spPr>
            <a:xfrm>
              <a:off x="0" y="0"/>
              <a:ext cx="1145336" cy="1274980"/>
            </a:xfrm>
            <a:custGeom>
              <a:avLst/>
              <a:gdLst/>
              <a:ahLst/>
              <a:cxnLst/>
              <a:rect l="l" t="t" r="r" b="b"/>
              <a:pathLst>
                <a:path w="1145336" h="1274980">
                  <a:moveTo>
                    <a:pt x="41889" y="0"/>
                  </a:moveTo>
                  <a:lnTo>
                    <a:pt x="1103447" y="0"/>
                  </a:lnTo>
                  <a:cubicBezTo>
                    <a:pt x="1114556" y="0"/>
                    <a:pt x="1125211" y="4413"/>
                    <a:pt x="1133067" y="12269"/>
                  </a:cubicBezTo>
                  <a:cubicBezTo>
                    <a:pt x="1140922" y="20125"/>
                    <a:pt x="1145336" y="30779"/>
                    <a:pt x="1145336" y="41889"/>
                  </a:cubicBezTo>
                  <a:lnTo>
                    <a:pt x="1145336" y="1233091"/>
                  </a:lnTo>
                  <a:cubicBezTo>
                    <a:pt x="1145336" y="1256226"/>
                    <a:pt x="1126581" y="1274980"/>
                    <a:pt x="1103447" y="1274980"/>
                  </a:cubicBezTo>
                  <a:lnTo>
                    <a:pt x="41889" y="1274980"/>
                  </a:lnTo>
                  <a:cubicBezTo>
                    <a:pt x="18754" y="1274980"/>
                    <a:pt x="0" y="1256226"/>
                    <a:pt x="0" y="1233091"/>
                  </a:cubicBezTo>
                  <a:lnTo>
                    <a:pt x="0" y="41889"/>
                  </a:lnTo>
                  <a:cubicBezTo>
                    <a:pt x="0" y="18754"/>
                    <a:pt x="18754" y="0"/>
                    <a:pt x="41889" y="0"/>
                  </a:cubicBezTo>
                  <a:close/>
                </a:path>
              </a:pathLst>
            </a:custGeom>
            <a:blipFill>
              <a:blip r:embed="rId3"/>
              <a:stretch>
                <a:fillRect l="-5659" r="-5659"/>
              </a:stretch>
            </a:blipFill>
          </p:spPr>
        </p:sp>
      </p:grpSp>
      <p:sp>
        <p:nvSpPr>
          <p:cNvPr id="5" name="Freeform 5"/>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673644" y="2215740"/>
            <a:ext cx="8838209" cy="4550266"/>
            <a:chOff x="0" y="0"/>
            <a:chExt cx="11784279" cy="6067021"/>
          </a:xfrm>
        </p:grpSpPr>
        <p:sp>
          <p:nvSpPr>
            <p:cNvPr id="7" name="TextBox 7"/>
            <p:cNvSpPr txBox="1"/>
            <p:nvPr/>
          </p:nvSpPr>
          <p:spPr>
            <a:xfrm>
              <a:off x="0" y="85725"/>
              <a:ext cx="11784279" cy="3366982"/>
            </a:xfrm>
            <a:prstGeom prst="rect">
              <a:avLst/>
            </a:prstGeom>
          </p:spPr>
          <p:txBody>
            <a:bodyPr lIns="0" tIns="0" rIns="0" bIns="0" rtlCol="0" anchor="t">
              <a:spAutoFit/>
            </a:bodyPr>
            <a:lstStyle/>
            <a:p>
              <a:pPr marL="0" lvl="0" indent="0" algn="l">
                <a:lnSpc>
                  <a:spcPts val="9790"/>
                </a:lnSpc>
              </a:pPr>
              <a:r>
                <a:rPr lang="en-US" sz="8900" b="1">
                  <a:solidFill>
                    <a:srgbClr val="0C1016"/>
                  </a:solidFill>
                  <a:latin typeface="Open Sauce Semi-Bold"/>
                  <a:ea typeface="Open Sauce Semi-Bold"/>
                  <a:cs typeface="Open Sauce Semi-Bold"/>
                  <a:sym typeface="Open Sauce Semi-Bold"/>
                </a:rPr>
                <a:t>Microbial Genetics: </a:t>
              </a:r>
            </a:p>
          </p:txBody>
        </p:sp>
        <p:sp>
          <p:nvSpPr>
            <p:cNvPr id="8" name="TextBox 8"/>
            <p:cNvSpPr txBox="1"/>
            <p:nvPr/>
          </p:nvSpPr>
          <p:spPr>
            <a:xfrm>
              <a:off x="0" y="3778902"/>
              <a:ext cx="11784279" cy="2288118"/>
            </a:xfrm>
            <a:prstGeom prst="rect">
              <a:avLst/>
            </a:prstGeom>
          </p:spPr>
          <p:txBody>
            <a:bodyPr lIns="0" tIns="0" rIns="0" bIns="0" rtlCol="0" anchor="t">
              <a:spAutoFit/>
            </a:bodyPr>
            <a:lstStyle/>
            <a:p>
              <a:pPr marL="0" lvl="0" indent="0" algn="l">
                <a:lnSpc>
                  <a:spcPts val="6999"/>
                </a:lnSpc>
                <a:spcBef>
                  <a:spcPct val="0"/>
                </a:spcBef>
              </a:pPr>
              <a:r>
                <a:rPr lang="en-US" sz="4999">
                  <a:solidFill>
                    <a:srgbClr val="0C1016"/>
                  </a:solidFill>
                  <a:latin typeface="Open Sauce"/>
                  <a:ea typeface="Open Sauce"/>
                  <a:cs typeface="Open Sauce"/>
                  <a:sym typeface="Open Sauce"/>
                </a:rPr>
                <a:t>Gene Structure, Replication and Expression</a:t>
              </a:r>
            </a:p>
          </p:txBody>
        </p:sp>
      </p:grpSp>
      <p:sp>
        <p:nvSpPr>
          <p:cNvPr id="9" name="TextBox 9"/>
          <p:cNvSpPr txBox="1"/>
          <p:nvPr/>
        </p:nvSpPr>
        <p:spPr>
          <a:xfrm>
            <a:off x="1673644" y="9075729"/>
            <a:ext cx="5996263" cy="928937"/>
          </a:xfrm>
          <a:prstGeom prst="rect">
            <a:avLst/>
          </a:prstGeom>
        </p:spPr>
        <p:txBody>
          <a:bodyPr lIns="0" tIns="0" rIns="0" bIns="0" rtlCol="0" anchor="t">
            <a:spAutoFit/>
          </a:bodyPr>
          <a:lstStyle/>
          <a:p>
            <a:pPr algn="l">
              <a:lnSpc>
                <a:spcPts val="3669"/>
              </a:lnSpc>
            </a:pPr>
            <a:r>
              <a:rPr lang="en-US" sz="3527" b="1">
                <a:solidFill>
                  <a:srgbClr val="0C1016"/>
                </a:solidFill>
                <a:latin typeface="Canva Sans Bold"/>
                <a:ea typeface="Canva Sans Bold"/>
                <a:cs typeface="Canva Sans Bold"/>
                <a:sym typeface="Canva Sans Bold"/>
              </a:rPr>
              <a:t>Jheyrick C. Baliguat </a:t>
            </a:r>
          </a:p>
          <a:p>
            <a:pPr algn="l">
              <a:lnSpc>
                <a:spcPts val="3669"/>
              </a:lnSpc>
            </a:pPr>
            <a:r>
              <a:rPr lang="en-US" sz="3527" b="1">
                <a:solidFill>
                  <a:srgbClr val="0C1016"/>
                </a:solidFill>
                <a:latin typeface="Canva Sans Bold"/>
                <a:ea typeface="Canva Sans Bold"/>
                <a:cs typeface="Canva Sans Bold"/>
                <a:sym typeface="Canva Sans Bold"/>
              </a:rPr>
              <a:t>BS Biology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369348" y="0"/>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61767F"/>
            </a:solidFill>
          </p:spPr>
        </p:sp>
      </p:grpSp>
      <p:sp>
        <p:nvSpPr>
          <p:cNvPr id="4" name="Freeform 4"/>
          <p:cNvSpPr/>
          <p:nvPr/>
        </p:nvSpPr>
        <p:spPr>
          <a:xfrm>
            <a:off x="216948" y="64512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3"/>
            <a:stretch>
              <a:fillRect l="-38374" r="-16618" b="-286111"/>
            </a:stretch>
          </a:blipFill>
        </p:spPr>
      </p:sp>
      <p:sp>
        <p:nvSpPr>
          <p:cNvPr id="5" name="AutoShape 5"/>
          <p:cNvSpPr/>
          <p:nvPr/>
        </p:nvSpPr>
        <p:spPr>
          <a:xfrm rot="4438">
            <a:off x="216933" y="8887609"/>
            <a:ext cx="7376610" cy="0"/>
          </a:xfrm>
          <a:prstGeom prst="line">
            <a:avLst/>
          </a:prstGeom>
          <a:ln w="19050" cap="flat">
            <a:solidFill>
              <a:srgbClr val="FAFAF9"/>
            </a:solidFill>
            <a:prstDash val="solid"/>
            <a:headEnd type="none" w="sm" len="sm"/>
            <a:tailEnd type="none" w="sm" len="sm"/>
          </a:ln>
        </p:spPr>
      </p:sp>
      <p:grpSp>
        <p:nvGrpSpPr>
          <p:cNvPr id="6" name="Group 6"/>
          <p:cNvGrpSpPr/>
          <p:nvPr/>
        </p:nvGrpSpPr>
        <p:grpSpPr>
          <a:xfrm>
            <a:off x="6419378" y="9343707"/>
            <a:ext cx="470732" cy="239358"/>
            <a:chOff x="0" y="0"/>
            <a:chExt cx="627643" cy="319144"/>
          </a:xfrm>
        </p:grpSpPr>
        <p:grpSp>
          <p:nvGrpSpPr>
            <p:cNvPr id="7" name="Group 7"/>
            <p:cNvGrpSpPr/>
            <p:nvPr/>
          </p:nvGrpSpPr>
          <p:grpSpPr>
            <a:xfrm>
              <a:off x="0" y="0"/>
              <a:ext cx="627643" cy="319144"/>
              <a:chOff x="0" y="0"/>
              <a:chExt cx="3763941" cy="1913890"/>
            </a:xfrm>
          </p:grpSpPr>
          <p:sp>
            <p:nvSpPr>
              <p:cNvPr id="8" name="Freeform 8"/>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AFAF9"/>
              </a:solidFill>
            </p:spPr>
          </p:sp>
        </p:grpSp>
        <p:grpSp>
          <p:nvGrpSpPr>
            <p:cNvPr id="9" name="Group 9"/>
            <p:cNvGrpSpPr/>
            <p:nvPr/>
          </p:nvGrpSpPr>
          <p:grpSpPr>
            <a:xfrm>
              <a:off x="313822" y="20591"/>
              <a:ext cx="277962" cy="27796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grpSp>
      <p:sp>
        <p:nvSpPr>
          <p:cNvPr id="11" name="Freeform 11"/>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369348" y="66036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3"/>
            <a:stretch>
              <a:fillRect l="-38374" r="-16618" b="-286111"/>
            </a:stretch>
          </a:blipFill>
        </p:spPr>
      </p:sp>
      <p:sp>
        <p:nvSpPr>
          <p:cNvPr id="13" name="Freeform 13"/>
          <p:cNvSpPr/>
          <p:nvPr/>
        </p:nvSpPr>
        <p:spPr>
          <a:xfrm rot="-5400000">
            <a:off x="10888101" y="-1653999"/>
            <a:ext cx="4100132" cy="9034190"/>
          </a:xfrm>
          <a:custGeom>
            <a:avLst/>
            <a:gdLst/>
            <a:ahLst/>
            <a:cxnLst/>
            <a:rect l="l" t="t" r="r" b="b"/>
            <a:pathLst>
              <a:path w="4100132" h="9034190">
                <a:moveTo>
                  <a:pt x="0" y="0"/>
                </a:moveTo>
                <a:lnTo>
                  <a:pt x="4100133" y="0"/>
                </a:lnTo>
                <a:lnTo>
                  <a:pt x="4100133" y="9034190"/>
                </a:lnTo>
                <a:lnTo>
                  <a:pt x="0" y="9034190"/>
                </a:lnTo>
                <a:lnTo>
                  <a:pt x="0" y="0"/>
                </a:lnTo>
                <a:close/>
              </a:path>
            </a:pathLst>
          </a:custGeom>
          <a:blipFill>
            <a:blip r:embed="rId6"/>
            <a:stretch>
              <a:fillRect/>
            </a:stretch>
          </a:blipFill>
        </p:spPr>
      </p:sp>
      <p:sp>
        <p:nvSpPr>
          <p:cNvPr id="14" name="TextBox 14"/>
          <p:cNvSpPr txBox="1"/>
          <p:nvPr/>
        </p:nvSpPr>
        <p:spPr>
          <a:xfrm>
            <a:off x="8421072" y="5405293"/>
            <a:ext cx="9022047" cy="405142"/>
          </a:xfrm>
          <a:prstGeom prst="rect">
            <a:avLst/>
          </a:prstGeom>
        </p:spPr>
        <p:txBody>
          <a:bodyPr lIns="0" tIns="0" rIns="0" bIns="0" rtlCol="0" anchor="t">
            <a:spAutoFit/>
          </a:bodyPr>
          <a:lstStyle/>
          <a:p>
            <a:pPr marL="0" lvl="0" indent="0" algn="l">
              <a:lnSpc>
                <a:spcPts val="3394"/>
              </a:lnSpc>
              <a:spcBef>
                <a:spcPct val="0"/>
              </a:spcBef>
            </a:pPr>
            <a:r>
              <a:rPr lang="en-US" sz="2424" b="1">
                <a:solidFill>
                  <a:srgbClr val="0C1016"/>
                </a:solidFill>
                <a:latin typeface="Open Sauce Bold"/>
                <a:ea typeface="Open Sauce Bold"/>
                <a:cs typeface="Open Sauce Bold"/>
                <a:sym typeface="Open Sauce Bold"/>
              </a:rPr>
              <a:t>REPLICATION OVERVIEW</a:t>
            </a:r>
          </a:p>
        </p:txBody>
      </p:sp>
      <p:sp>
        <p:nvSpPr>
          <p:cNvPr id="15" name="TextBox 15"/>
          <p:cNvSpPr txBox="1"/>
          <p:nvPr/>
        </p:nvSpPr>
        <p:spPr>
          <a:xfrm>
            <a:off x="8433216" y="5935524"/>
            <a:ext cx="9022047" cy="3255260"/>
          </a:xfrm>
          <a:prstGeom prst="rect">
            <a:avLst/>
          </a:prstGeom>
        </p:spPr>
        <p:txBody>
          <a:bodyPr lIns="0" tIns="0" rIns="0" bIns="0" rtlCol="0" anchor="t">
            <a:spAutoFit/>
          </a:bodyPr>
          <a:lstStyle/>
          <a:p>
            <a:pPr marL="0" lvl="0" indent="0" algn="l">
              <a:lnSpc>
                <a:spcPts val="3254"/>
              </a:lnSpc>
            </a:pPr>
            <a:r>
              <a:rPr lang="en-US" sz="2324">
                <a:solidFill>
                  <a:srgbClr val="0C1016"/>
                </a:solidFill>
                <a:latin typeface="Open Sauce"/>
                <a:ea typeface="Open Sauce"/>
                <a:cs typeface="Open Sauce"/>
                <a:sym typeface="Open Sauce"/>
              </a:rPr>
              <a:t>Replication patterns are somewhat different in Bacteria, Archaea, and eucaryotes. For example, when the circular DNA chromo- some of E. coli is copied, replication begins at a single point, the </a:t>
            </a:r>
            <a:r>
              <a:rPr lang="en-US" sz="2324" b="1">
                <a:solidFill>
                  <a:srgbClr val="0C1016"/>
                </a:solidFill>
                <a:latin typeface="Open Sauce Bold"/>
                <a:ea typeface="Open Sauce Bold"/>
                <a:cs typeface="Open Sauce Bold"/>
                <a:sym typeface="Open Sauce Bold"/>
              </a:rPr>
              <a:t>Replication Origin (oriC</a:t>
            </a:r>
            <a:r>
              <a:rPr lang="en-US" sz="2324">
                <a:solidFill>
                  <a:srgbClr val="0C1016"/>
                </a:solidFill>
                <a:latin typeface="Open Sauce"/>
                <a:ea typeface="Open Sauce"/>
                <a:cs typeface="Open Sauce"/>
                <a:sym typeface="Open Sauce"/>
              </a:rPr>
              <a:t>). Synthesis occurs at the </a:t>
            </a:r>
            <a:r>
              <a:rPr lang="en-US" sz="2324" b="1">
                <a:solidFill>
                  <a:srgbClr val="0C1016"/>
                </a:solidFill>
                <a:latin typeface="Open Sauce Bold"/>
                <a:ea typeface="Open Sauce Bold"/>
                <a:cs typeface="Open Sauce Bold"/>
                <a:sym typeface="Open Sauce Bold"/>
              </a:rPr>
              <a:t>replication fork,</a:t>
            </a:r>
            <a:r>
              <a:rPr lang="en-US" sz="2324">
                <a:solidFill>
                  <a:srgbClr val="0C1016"/>
                </a:solidFill>
                <a:latin typeface="Open Sauce"/>
                <a:ea typeface="Open Sauce"/>
                <a:cs typeface="Open Sauce"/>
                <a:sym typeface="Open Sauce"/>
              </a:rPr>
              <a:t> the place at which the DNA helix is unwound and individual strands are replicated. Two replication forks move outward from the origin until they have copied the whole replicon-the portion</a:t>
            </a:r>
          </a:p>
        </p:txBody>
      </p:sp>
      <p:sp>
        <p:nvSpPr>
          <p:cNvPr id="16" name="TextBox 16"/>
          <p:cNvSpPr txBox="1"/>
          <p:nvPr/>
        </p:nvSpPr>
        <p:spPr>
          <a:xfrm>
            <a:off x="1028700" y="3907609"/>
            <a:ext cx="5753100" cy="819150"/>
          </a:xfrm>
          <a:prstGeom prst="rect">
            <a:avLst/>
          </a:prstGeom>
        </p:spPr>
        <p:txBody>
          <a:bodyPr lIns="0" tIns="0" rIns="0" bIns="0" rtlCol="0" anchor="t">
            <a:spAutoFit/>
          </a:bodyPr>
          <a:lstStyle/>
          <a:p>
            <a:pPr marL="0" lvl="0" indent="0" algn="l">
              <a:lnSpc>
                <a:spcPts val="6468"/>
              </a:lnSpc>
              <a:spcBef>
                <a:spcPct val="0"/>
              </a:spcBef>
            </a:pPr>
            <a:r>
              <a:rPr lang="en-US" sz="5390" b="1">
                <a:solidFill>
                  <a:srgbClr val="FDFCFC"/>
                </a:solidFill>
                <a:latin typeface="Open Sauce Semi-Bold"/>
                <a:ea typeface="Open Sauce Semi-Bold"/>
                <a:cs typeface="Open Sauce Semi-Bold"/>
                <a:sym typeface="Open Sauce Semi-Bold"/>
              </a:rPr>
              <a:t>DNA Replication </a:t>
            </a:r>
          </a:p>
        </p:txBody>
      </p:sp>
      <p:sp>
        <p:nvSpPr>
          <p:cNvPr id="17" name="TextBox 17"/>
          <p:cNvSpPr txBox="1"/>
          <p:nvPr/>
        </p:nvSpPr>
        <p:spPr>
          <a:xfrm>
            <a:off x="1028700" y="4884587"/>
            <a:ext cx="6127017" cy="1089037"/>
          </a:xfrm>
          <a:prstGeom prst="rect">
            <a:avLst/>
          </a:prstGeom>
        </p:spPr>
        <p:txBody>
          <a:bodyPr lIns="0" tIns="0" rIns="0" bIns="0" rtlCol="0" anchor="t">
            <a:spAutoFit/>
          </a:bodyPr>
          <a:lstStyle/>
          <a:p>
            <a:pPr marL="0" lvl="0" indent="0" algn="l">
              <a:lnSpc>
                <a:spcPts val="2974"/>
              </a:lnSpc>
            </a:pPr>
            <a:r>
              <a:rPr lang="en-US" sz="2124" spc="161">
                <a:solidFill>
                  <a:srgbClr val="FAFAF9"/>
                </a:solidFill>
                <a:latin typeface="Open Sauce"/>
                <a:ea typeface="Open Sauce"/>
                <a:cs typeface="Open Sauce"/>
                <a:sym typeface="Open Sauce"/>
              </a:rPr>
              <a:t>the process by which a double-stranded DNA molecule is copied to produce two identical DNA molecules.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43158" y="1329707"/>
            <a:ext cx="6493652" cy="23812"/>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aphicFrame>
        <p:nvGraphicFramePr>
          <p:cNvPr id="16" name="Table 16"/>
          <p:cNvGraphicFramePr>
            <a:graphicFrameLocks noGrp="1"/>
          </p:cNvGraphicFramePr>
          <p:nvPr/>
        </p:nvGraphicFramePr>
        <p:xfrm>
          <a:off x="1830787" y="2172647"/>
          <a:ext cx="14542799" cy="6900847"/>
        </p:xfrm>
        <a:graphic>
          <a:graphicData uri="http://schemas.openxmlformats.org/drawingml/2006/table">
            <a:tbl>
              <a:tblPr/>
              <a:tblGrid>
                <a:gridCol w="3354503">
                  <a:extLst>
                    <a:ext uri="{9D8B030D-6E8A-4147-A177-3AD203B41FA5}">
                      <a16:colId xmlns:a16="http://schemas.microsoft.com/office/drawing/2014/main" val="20000"/>
                    </a:ext>
                  </a:extLst>
                </a:gridCol>
                <a:gridCol w="11188296">
                  <a:extLst>
                    <a:ext uri="{9D8B030D-6E8A-4147-A177-3AD203B41FA5}">
                      <a16:colId xmlns:a16="http://schemas.microsoft.com/office/drawing/2014/main" val="20001"/>
                    </a:ext>
                  </a:extLst>
                </a:gridCol>
              </a:tblGrid>
              <a:tr h="809315">
                <a:tc>
                  <a:txBody>
                    <a:bodyPr/>
                    <a:lstStyle/>
                    <a:p>
                      <a:pPr algn="just">
                        <a:lnSpc>
                          <a:spcPts val="2765"/>
                        </a:lnSpc>
                        <a:defRPr/>
                      </a:pPr>
                      <a:r>
                        <a:rPr lang="en-US" sz="1975" b="1">
                          <a:solidFill>
                            <a:srgbClr val="FFFFFF"/>
                          </a:solidFill>
                          <a:latin typeface="Open Sauce Bold"/>
                          <a:ea typeface="Open Sauce Bold"/>
                          <a:cs typeface="Open Sauce Bold"/>
                          <a:sym typeface="Open Sauce Bold"/>
                        </a:rPr>
                        <a:t>Protein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just">
                        <a:lnSpc>
                          <a:spcPts val="2765"/>
                        </a:lnSpc>
                        <a:defRPr/>
                      </a:pPr>
                      <a:r>
                        <a:rPr lang="en-US" sz="1975" b="1">
                          <a:solidFill>
                            <a:srgbClr val="FFFFFF"/>
                          </a:solidFill>
                          <a:latin typeface="Open Sauce Bold"/>
                          <a:ea typeface="Open Sauce Bold"/>
                          <a:cs typeface="Open Sauce Bold"/>
                          <a:sym typeface="Open Sauce Bold"/>
                        </a:rPr>
                        <a:t>Functions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785386">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A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Initiation of replication; binds origin of replication (oriC)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994">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Helicase</a:t>
                      </a:r>
                      <a:r>
                        <a:rPr lang="en-US" sz="1975">
                          <a:solidFill>
                            <a:srgbClr val="000000"/>
                          </a:solidFill>
                          <a:latin typeface="Open Sauce"/>
                          <a:ea typeface="Open Sauce"/>
                          <a:cs typeface="Open Sauce"/>
                          <a:sym typeface="Open Sauce"/>
                        </a:rPr>
                        <a:t> (5' to 3'); breaks hydrogen bonds holding two strands of double helix together, promotes DNA primase activity; involved in primosome assembly daughter molecules in final stages of replication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0190">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Gyrase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Relieves supercoiling of DNA produced as DNA strands are separated by helicases; separates daughter molecules in final stages of replication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5386">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C protein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Bind single-stranded DNA after strands are separated by helicases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5386">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primase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Synthesis of RNA primer, component of primosome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30190">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polymerase III haloenzyme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Complex of about 20 polypeptides; catalyzes most of the DNA synthesis that occurs during DNA replication; has 3'5' exonuclease (proofreading) activity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7" name="TextBox 17"/>
          <p:cNvSpPr txBox="1"/>
          <p:nvPr/>
        </p:nvSpPr>
        <p:spPr>
          <a:xfrm>
            <a:off x="1043158" y="777240"/>
            <a:ext cx="9653130"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Components of Microbial DNA Replication Machinery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43158" y="1329707"/>
            <a:ext cx="6493652" cy="23812"/>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aphicFrame>
        <p:nvGraphicFramePr>
          <p:cNvPr id="16" name="Table 16"/>
          <p:cNvGraphicFramePr>
            <a:graphicFrameLocks noGrp="1"/>
          </p:cNvGraphicFramePr>
          <p:nvPr/>
        </p:nvGraphicFramePr>
        <p:xfrm>
          <a:off x="1830787" y="2172647"/>
          <a:ext cx="14542799" cy="5433997"/>
        </p:xfrm>
        <a:graphic>
          <a:graphicData uri="http://schemas.openxmlformats.org/drawingml/2006/table">
            <a:tbl>
              <a:tblPr/>
              <a:tblGrid>
                <a:gridCol w="3354503">
                  <a:extLst>
                    <a:ext uri="{9D8B030D-6E8A-4147-A177-3AD203B41FA5}">
                      <a16:colId xmlns:a16="http://schemas.microsoft.com/office/drawing/2014/main" val="20000"/>
                    </a:ext>
                  </a:extLst>
                </a:gridCol>
                <a:gridCol w="11188296">
                  <a:extLst>
                    <a:ext uri="{9D8B030D-6E8A-4147-A177-3AD203B41FA5}">
                      <a16:colId xmlns:a16="http://schemas.microsoft.com/office/drawing/2014/main" val="20001"/>
                    </a:ext>
                  </a:extLst>
                </a:gridCol>
              </a:tblGrid>
              <a:tr h="810530">
                <a:tc>
                  <a:txBody>
                    <a:bodyPr/>
                    <a:lstStyle/>
                    <a:p>
                      <a:pPr algn="just">
                        <a:lnSpc>
                          <a:spcPts val="2765"/>
                        </a:lnSpc>
                        <a:defRPr/>
                      </a:pPr>
                      <a:r>
                        <a:rPr lang="en-US" sz="1975" b="1">
                          <a:solidFill>
                            <a:srgbClr val="FFFFFF"/>
                          </a:solidFill>
                          <a:latin typeface="Open Sauce Bold"/>
                          <a:ea typeface="Open Sauce Bold"/>
                          <a:cs typeface="Open Sauce Bold"/>
                          <a:sym typeface="Open Sauce Bold"/>
                        </a:rPr>
                        <a:t>Protein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just">
                        <a:lnSpc>
                          <a:spcPts val="2765"/>
                        </a:lnSpc>
                        <a:defRPr/>
                      </a:pPr>
                      <a:r>
                        <a:rPr lang="en-US" sz="1975" b="1">
                          <a:solidFill>
                            <a:srgbClr val="FFFFFF"/>
                          </a:solidFill>
                          <a:latin typeface="Open Sauce Bold"/>
                          <a:ea typeface="Open Sauce Bold"/>
                          <a:cs typeface="Open Sauce Bold"/>
                          <a:sym typeface="Open Sauce Bold"/>
                        </a:rPr>
                        <a:t>Functions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786565">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polymerase 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Removes RNA primers; fills gaps in DNA formed by removal of RNA primer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6565">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RIbonuclease 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Removes RNA primers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6565">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Ligase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Seals nicked DNA, joining DNA fragments together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77207">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DNA replication terminus site-binding protein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Termination of replication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6565">
                <a:tc>
                  <a:txBody>
                    <a:bodyPr/>
                    <a:lstStyle/>
                    <a:p>
                      <a:pPr algn="just">
                        <a:lnSpc>
                          <a:spcPts val="2765"/>
                        </a:lnSpc>
                        <a:defRPr/>
                      </a:pPr>
                      <a:r>
                        <a:rPr lang="en-US" sz="1975" b="1">
                          <a:solidFill>
                            <a:srgbClr val="000000"/>
                          </a:solidFill>
                          <a:latin typeface="Open Sauce Bold"/>
                          <a:ea typeface="Open Sauce Bold"/>
                          <a:cs typeface="Open Sauce Bold"/>
                          <a:sym typeface="Open Sauce Bold"/>
                        </a:rPr>
                        <a:t>Topoisomerase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765"/>
                        </a:lnSpc>
                        <a:defRPr/>
                      </a:pPr>
                      <a:r>
                        <a:rPr lang="en-US" sz="1975">
                          <a:solidFill>
                            <a:srgbClr val="000000"/>
                          </a:solidFill>
                          <a:latin typeface="Open Sauce"/>
                          <a:ea typeface="Open Sauce"/>
                          <a:cs typeface="Open Sauce"/>
                          <a:sym typeface="Open Sauce"/>
                        </a:rPr>
                        <a:t>Segregation of chromosomes upon completion of DNA replication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7" name="TextBox 17"/>
          <p:cNvSpPr txBox="1"/>
          <p:nvPr/>
        </p:nvSpPr>
        <p:spPr>
          <a:xfrm>
            <a:off x="1043158" y="777240"/>
            <a:ext cx="9653130"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Components of Microbial DNA Replication Machinery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43158" y="1329707"/>
            <a:ext cx="6493652" cy="23812"/>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6" name="Freeform 16"/>
          <p:cNvSpPr/>
          <p:nvPr/>
        </p:nvSpPr>
        <p:spPr>
          <a:xfrm>
            <a:off x="1239004" y="2069324"/>
            <a:ext cx="8312028" cy="6504261"/>
          </a:xfrm>
          <a:custGeom>
            <a:avLst/>
            <a:gdLst/>
            <a:ahLst/>
            <a:cxnLst/>
            <a:rect l="l" t="t" r="r" b="b"/>
            <a:pathLst>
              <a:path w="8312028" h="6504261">
                <a:moveTo>
                  <a:pt x="0" y="0"/>
                </a:moveTo>
                <a:lnTo>
                  <a:pt x="8312028" y="0"/>
                </a:lnTo>
                <a:lnTo>
                  <a:pt x="8312028" y="6504261"/>
                </a:lnTo>
                <a:lnTo>
                  <a:pt x="0" y="6504261"/>
                </a:lnTo>
                <a:lnTo>
                  <a:pt x="0" y="0"/>
                </a:lnTo>
                <a:close/>
              </a:path>
            </a:pathLst>
          </a:custGeom>
          <a:blipFill>
            <a:blip r:embed="rId11"/>
            <a:stretch>
              <a:fillRect t="-4264" b="-686"/>
            </a:stretch>
          </a:blipFill>
        </p:spPr>
      </p:sp>
      <p:grpSp>
        <p:nvGrpSpPr>
          <p:cNvPr id="17" name="Group 17"/>
          <p:cNvGrpSpPr/>
          <p:nvPr/>
        </p:nvGrpSpPr>
        <p:grpSpPr>
          <a:xfrm>
            <a:off x="10110553" y="1847610"/>
            <a:ext cx="791283" cy="79128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20" name="TextBox 20"/>
          <p:cNvSpPr txBox="1"/>
          <p:nvPr/>
        </p:nvSpPr>
        <p:spPr>
          <a:xfrm>
            <a:off x="1043158" y="777240"/>
            <a:ext cx="9653130" cy="455295"/>
          </a:xfrm>
          <a:prstGeom prst="rect">
            <a:avLst/>
          </a:prstGeom>
        </p:spPr>
        <p:txBody>
          <a:bodyPr lIns="0" tIns="0" rIns="0" bIns="0" rtlCol="0" anchor="t">
            <a:spAutoFit/>
          </a:bodyPr>
          <a:lstStyle/>
          <a:p>
            <a:pPr marL="0" lvl="0" indent="0" algn="l">
              <a:lnSpc>
                <a:spcPts val="3780"/>
              </a:lnSpc>
            </a:pPr>
            <a:r>
              <a:rPr lang="en-US" sz="2700" b="1" dirty="0">
                <a:solidFill>
                  <a:srgbClr val="0C1016"/>
                </a:solidFill>
                <a:latin typeface="Open Sauce"/>
                <a:ea typeface="Open Sauce"/>
                <a:cs typeface="Open Sauce"/>
                <a:sym typeface="Open Sauce"/>
              </a:rPr>
              <a:t>Components of Microbial DNA Replication Machinery</a:t>
            </a:r>
          </a:p>
        </p:txBody>
      </p:sp>
      <p:sp>
        <p:nvSpPr>
          <p:cNvPr id="21" name="TextBox 21"/>
          <p:cNvSpPr txBox="1"/>
          <p:nvPr/>
        </p:nvSpPr>
        <p:spPr>
          <a:xfrm>
            <a:off x="11209049" y="4238811"/>
            <a:ext cx="5784125" cy="385956"/>
          </a:xfrm>
          <a:prstGeom prst="rect">
            <a:avLst/>
          </a:prstGeom>
        </p:spPr>
        <p:txBody>
          <a:bodyPr lIns="0" tIns="0" rIns="0" bIns="0" rtlCol="0" anchor="t">
            <a:spAutoFit/>
          </a:bodyPr>
          <a:lstStyle/>
          <a:p>
            <a:pPr algn="ctr">
              <a:lnSpc>
                <a:spcPts val="3197"/>
              </a:lnSpc>
            </a:pPr>
            <a:r>
              <a:rPr lang="en-US" sz="2284" b="1">
                <a:solidFill>
                  <a:srgbClr val="0C1016"/>
                </a:solidFill>
                <a:latin typeface="Canva Sans Bold"/>
                <a:ea typeface="Canva Sans Bold"/>
                <a:cs typeface="Canva Sans Bold"/>
                <a:sym typeface="Canva Sans Bold"/>
              </a:rPr>
              <a:t>Polymerase  III follows a 5' to 3' direction</a:t>
            </a:r>
          </a:p>
        </p:txBody>
      </p:sp>
      <p:grpSp>
        <p:nvGrpSpPr>
          <p:cNvPr id="22" name="Group 22"/>
          <p:cNvGrpSpPr/>
          <p:nvPr/>
        </p:nvGrpSpPr>
        <p:grpSpPr>
          <a:xfrm>
            <a:off x="10110553" y="2949590"/>
            <a:ext cx="791283" cy="79128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25" name="TextBox 25"/>
          <p:cNvSpPr txBox="1"/>
          <p:nvPr/>
        </p:nvSpPr>
        <p:spPr>
          <a:xfrm>
            <a:off x="11209049" y="5147257"/>
            <a:ext cx="5881286" cy="7802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Ligase  Glue the okazaki fragment to became whole strand</a:t>
            </a:r>
          </a:p>
        </p:txBody>
      </p:sp>
      <p:grpSp>
        <p:nvGrpSpPr>
          <p:cNvPr id="26" name="Group 26"/>
          <p:cNvGrpSpPr/>
          <p:nvPr/>
        </p:nvGrpSpPr>
        <p:grpSpPr>
          <a:xfrm>
            <a:off x="10110553" y="4055198"/>
            <a:ext cx="791283" cy="79128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29" name="Group 29"/>
          <p:cNvGrpSpPr/>
          <p:nvPr/>
        </p:nvGrpSpPr>
        <p:grpSpPr>
          <a:xfrm>
            <a:off x="10110553" y="5160806"/>
            <a:ext cx="791283" cy="79128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32" name="Group 32"/>
          <p:cNvGrpSpPr/>
          <p:nvPr/>
        </p:nvGrpSpPr>
        <p:grpSpPr>
          <a:xfrm>
            <a:off x="10110553" y="6266414"/>
            <a:ext cx="791283" cy="79128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35" name="Group 35"/>
          <p:cNvGrpSpPr/>
          <p:nvPr/>
        </p:nvGrpSpPr>
        <p:grpSpPr>
          <a:xfrm>
            <a:off x="10110553" y="7372022"/>
            <a:ext cx="791283" cy="79128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38" name="TextBox 38"/>
          <p:cNvSpPr txBox="1"/>
          <p:nvPr/>
        </p:nvSpPr>
        <p:spPr>
          <a:xfrm>
            <a:off x="11209049" y="2031224"/>
            <a:ext cx="4579249" cy="385956"/>
          </a:xfrm>
          <a:prstGeom prst="rect">
            <a:avLst/>
          </a:prstGeom>
        </p:spPr>
        <p:txBody>
          <a:bodyPr lIns="0" tIns="0" rIns="0" bIns="0" rtlCol="0" anchor="t">
            <a:spAutoFit/>
          </a:bodyPr>
          <a:lstStyle/>
          <a:p>
            <a:pPr algn="ctr">
              <a:lnSpc>
                <a:spcPts val="3197"/>
              </a:lnSpc>
            </a:pPr>
            <a:r>
              <a:rPr lang="en-US" sz="2284" b="1">
                <a:solidFill>
                  <a:srgbClr val="0C1016"/>
                </a:solidFill>
                <a:latin typeface="Canva Sans Bold"/>
                <a:ea typeface="Canva Sans Bold"/>
                <a:cs typeface="Canva Sans Bold"/>
                <a:sym typeface="Canva Sans Bold"/>
              </a:rPr>
              <a:t>Helicase unwind the DNA strand</a:t>
            </a:r>
          </a:p>
        </p:txBody>
      </p:sp>
      <p:sp>
        <p:nvSpPr>
          <p:cNvPr id="39" name="TextBox 39"/>
          <p:cNvSpPr txBox="1"/>
          <p:nvPr/>
        </p:nvSpPr>
        <p:spPr>
          <a:xfrm>
            <a:off x="11209049" y="3122030"/>
            <a:ext cx="5809482" cy="7802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Primase mark the DNA where the plymerase start the replication </a:t>
            </a:r>
          </a:p>
        </p:txBody>
      </p:sp>
      <p:sp>
        <p:nvSpPr>
          <p:cNvPr id="40" name="TextBox 40"/>
          <p:cNvSpPr txBox="1"/>
          <p:nvPr/>
        </p:nvSpPr>
        <p:spPr>
          <a:xfrm>
            <a:off x="11209049" y="6451412"/>
            <a:ext cx="5881286" cy="380181"/>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DNA RTSP terminate the replication</a:t>
            </a:r>
          </a:p>
        </p:txBody>
      </p:sp>
      <p:sp>
        <p:nvSpPr>
          <p:cNvPr id="41" name="TextBox 41"/>
          <p:cNvSpPr txBox="1"/>
          <p:nvPr/>
        </p:nvSpPr>
        <p:spPr>
          <a:xfrm>
            <a:off x="11209049" y="7333922"/>
            <a:ext cx="5881286" cy="11803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Topoisomerase Segregation of chromosomes upon completion of DNA replication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43158" y="1329707"/>
            <a:ext cx="6493652" cy="23812"/>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6" name="Group 16"/>
          <p:cNvGrpSpPr/>
          <p:nvPr/>
        </p:nvGrpSpPr>
        <p:grpSpPr>
          <a:xfrm>
            <a:off x="10110553" y="1847610"/>
            <a:ext cx="791283" cy="79128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19" name="Group 19"/>
          <p:cNvGrpSpPr/>
          <p:nvPr/>
        </p:nvGrpSpPr>
        <p:grpSpPr>
          <a:xfrm>
            <a:off x="10110553" y="2949590"/>
            <a:ext cx="791283" cy="79128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22" name="Group 22"/>
          <p:cNvGrpSpPr/>
          <p:nvPr/>
        </p:nvGrpSpPr>
        <p:grpSpPr>
          <a:xfrm>
            <a:off x="10110553" y="4055198"/>
            <a:ext cx="791283" cy="79128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25" name="Group 25"/>
          <p:cNvGrpSpPr/>
          <p:nvPr/>
        </p:nvGrpSpPr>
        <p:grpSpPr>
          <a:xfrm>
            <a:off x="10110553" y="5160806"/>
            <a:ext cx="791283" cy="79128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28" name="Group 28"/>
          <p:cNvGrpSpPr/>
          <p:nvPr/>
        </p:nvGrpSpPr>
        <p:grpSpPr>
          <a:xfrm>
            <a:off x="10110553" y="6266414"/>
            <a:ext cx="791283" cy="79128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31" name="Group 31"/>
          <p:cNvGrpSpPr/>
          <p:nvPr/>
        </p:nvGrpSpPr>
        <p:grpSpPr>
          <a:xfrm>
            <a:off x="10110553" y="7372022"/>
            <a:ext cx="791283" cy="79128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34" name="Freeform 34"/>
          <p:cNvSpPr/>
          <p:nvPr/>
        </p:nvSpPr>
        <p:spPr>
          <a:xfrm>
            <a:off x="321719" y="2384829"/>
            <a:ext cx="9484033" cy="5345546"/>
          </a:xfrm>
          <a:custGeom>
            <a:avLst/>
            <a:gdLst/>
            <a:ahLst/>
            <a:cxnLst/>
            <a:rect l="l" t="t" r="r" b="b"/>
            <a:pathLst>
              <a:path w="9484033" h="5345546">
                <a:moveTo>
                  <a:pt x="0" y="0"/>
                </a:moveTo>
                <a:lnTo>
                  <a:pt x="9484034" y="0"/>
                </a:lnTo>
                <a:lnTo>
                  <a:pt x="9484034" y="5345546"/>
                </a:lnTo>
                <a:lnTo>
                  <a:pt x="0" y="5345546"/>
                </a:lnTo>
                <a:lnTo>
                  <a:pt x="0" y="0"/>
                </a:lnTo>
                <a:close/>
              </a:path>
            </a:pathLst>
          </a:custGeom>
          <a:blipFill>
            <a:blip r:embed="rId10"/>
            <a:stretch>
              <a:fillRect/>
            </a:stretch>
          </a:blipFill>
        </p:spPr>
      </p:sp>
      <p:sp>
        <p:nvSpPr>
          <p:cNvPr id="35" name="TextBox 35"/>
          <p:cNvSpPr txBox="1"/>
          <p:nvPr/>
        </p:nvSpPr>
        <p:spPr>
          <a:xfrm>
            <a:off x="1043158" y="777240"/>
            <a:ext cx="9653130"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Components of Microbial DNA Replication Machinery</a:t>
            </a:r>
          </a:p>
        </p:txBody>
      </p:sp>
      <p:sp>
        <p:nvSpPr>
          <p:cNvPr id="36" name="TextBox 36"/>
          <p:cNvSpPr txBox="1"/>
          <p:nvPr/>
        </p:nvSpPr>
        <p:spPr>
          <a:xfrm>
            <a:off x="11209049" y="4238811"/>
            <a:ext cx="5784125" cy="385956"/>
          </a:xfrm>
          <a:prstGeom prst="rect">
            <a:avLst/>
          </a:prstGeom>
        </p:spPr>
        <p:txBody>
          <a:bodyPr lIns="0" tIns="0" rIns="0" bIns="0" rtlCol="0" anchor="t">
            <a:spAutoFit/>
          </a:bodyPr>
          <a:lstStyle/>
          <a:p>
            <a:pPr algn="ctr">
              <a:lnSpc>
                <a:spcPts val="3197"/>
              </a:lnSpc>
            </a:pPr>
            <a:r>
              <a:rPr lang="en-US" sz="2284" b="1">
                <a:solidFill>
                  <a:srgbClr val="0C1016"/>
                </a:solidFill>
                <a:latin typeface="Canva Sans Bold"/>
                <a:ea typeface="Canva Sans Bold"/>
                <a:cs typeface="Canva Sans Bold"/>
                <a:sym typeface="Canva Sans Bold"/>
              </a:rPr>
              <a:t>Polymerase  III follows a 5' to 3' direction</a:t>
            </a:r>
          </a:p>
        </p:txBody>
      </p:sp>
      <p:sp>
        <p:nvSpPr>
          <p:cNvPr id="37" name="TextBox 37"/>
          <p:cNvSpPr txBox="1"/>
          <p:nvPr/>
        </p:nvSpPr>
        <p:spPr>
          <a:xfrm>
            <a:off x="11209049" y="5147257"/>
            <a:ext cx="5881286" cy="7802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Ligase  Glue the okazaki fragment to became whole strand</a:t>
            </a:r>
          </a:p>
        </p:txBody>
      </p:sp>
      <p:sp>
        <p:nvSpPr>
          <p:cNvPr id="38" name="TextBox 38"/>
          <p:cNvSpPr txBox="1"/>
          <p:nvPr/>
        </p:nvSpPr>
        <p:spPr>
          <a:xfrm>
            <a:off x="11209049" y="2031224"/>
            <a:ext cx="4579249" cy="385956"/>
          </a:xfrm>
          <a:prstGeom prst="rect">
            <a:avLst/>
          </a:prstGeom>
        </p:spPr>
        <p:txBody>
          <a:bodyPr lIns="0" tIns="0" rIns="0" bIns="0" rtlCol="0" anchor="t">
            <a:spAutoFit/>
          </a:bodyPr>
          <a:lstStyle/>
          <a:p>
            <a:pPr algn="ctr">
              <a:lnSpc>
                <a:spcPts val="3197"/>
              </a:lnSpc>
            </a:pPr>
            <a:r>
              <a:rPr lang="en-US" sz="2284" b="1">
                <a:solidFill>
                  <a:srgbClr val="0C1016"/>
                </a:solidFill>
                <a:latin typeface="Canva Sans Bold"/>
                <a:ea typeface="Canva Sans Bold"/>
                <a:cs typeface="Canva Sans Bold"/>
                <a:sym typeface="Canva Sans Bold"/>
              </a:rPr>
              <a:t>Helicase unwind the DNA strand</a:t>
            </a:r>
          </a:p>
        </p:txBody>
      </p:sp>
      <p:sp>
        <p:nvSpPr>
          <p:cNvPr id="39" name="TextBox 39"/>
          <p:cNvSpPr txBox="1"/>
          <p:nvPr/>
        </p:nvSpPr>
        <p:spPr>
          <a:xfrm>
            <a:off x="11209049" y="3122030"/>
            <a:ext cx="5809482" cy="7802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Primase mark the DNA where the plymerase start the replication </a:t>
            </a:r>
          </a:p>
        </p:txBody>
      </p:sp>
      <p:sp>
        <p:nvSpPr>
          <p:cNvPr id="40" name="TextBox 40"/>
          <p:cNvSpPr txBox="1"/>
          <p:nvPr/>
        </p:nvSpPr>
        <p:spPr>
          <a:xfrm>
            <a:off x="11209049" y="6451412"/>
            <a:ext cx="5881286" cy="380181"/>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DNA RTSP terminate the replication</a:t>
            </a:r>
          </a:p>
        </p:txBody>
      </p:sp>
      <p:sp>
        <p:nvSpPr>
          <p:cNvPr id="41" name="TextBox 41"/>
          <p:cNvSpPr txBox="1"/>
          <p:nvPr/>
        </p:nvSpPr>
        <p:spPr>
          <a:xfrm>
            <a:off x="11209049" y="7333922"/>
            <a:ext cx="5881286" cy="11803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Topoisomerase Segregation of chromosomes upon completion of DNA replication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87" y="1799985"/>
            <a:ext cx="6493652" cy="23812"/>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6" name="Group 16"/>
          <p:cNvGrpSpPr/>
          <p:nvPr/>
        </p:nvGrpSpPr>
        <p:grpSpPr>
          <a:xfrm>
            <a:off x="9144000" y="2475600"/>
            <a:ext cx="791283" cy="79128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19" name="Group 19"/>
          <p:cNvGrpSpPr/>
          <p:nvPr/>
        </p:nvGrpSpPr>
        <p:grpSpPr>
          <a:xfrm>
            <a:off x="9144000" y="4176203"/>
            <a:ext cx="791283" cy="79128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grpSp>
        <p:nvGrpSpPr>
          <p:cNvPr id="22" name="Group 22"/>
          <p:cNvGrpSpPr/>
          <p:nvPr/>
        </p:nvGrpSpPr>
        <p:grpSpPr>
          <a:xfrm>
            <a:off x="9144000" y="5872361"/>
            <a:ext cx="791283" cy="79128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25" name="Freeform 25"/>
          <p:cNvSpPr/>
          <p:nvPr/>
        </p:nvSpPr>
        <p:spPr>
          <a:xfrm>
            <a:off x="1096604" y="2417180"/>
            <a:ext cx="7520363" cy="12156637"/>
          </a:xfrm>
          <a:custGeom>
            <a:avLst/>
            <a:gdLst/>
            <a:ahLst/>
            <a:cxnLst/>
            <a:rect l="l" t="t" r="r" b="b"/>
            <a:pathLst>
              <a:path w="7520363" h="12156637">
                <a:moveTo>
                  <a:pt x="0" y="0"/>
                </a:moveTo>
                <a:lnTo>
                  <a:pt x="7520362" y="0"/>
                </a:lnTo>
                <a:lnTo>
                  <a:pt x="7520362" y="12156636"/>
                </a:lnTo>
                <a:lnTo>
                  <a:pt x="0" y="12156636"/>
                </a:lnTo>
                <a:lnTo>
                  <a:pt x="0" y="0"/>
                </a:lnTo>
                <a:close/>
              </a:path>
            </a:pathLst>
          </a:custGeom>
          <a:blipFill>
            <a:blip r:embed="rId11"/>
            <a:stretch>
              <a:fillRect t="-2094" b="-2094"/>
            </a:stretch>
          </a:blipFill>
        </p:spPr>
      </p:sp>
      <p:sp>
        <p:nvSpPr>
          <p:cNvPr id="26" name="TextBox 26"/>
          <p:cNvSpPr txBox="1"/>
          <p:nvPr/>
        </p:nvSpPr>
        <p:spPr>
          <a:xfrm>
            <a:off x="683046" y="840122"/>
            <a:ext cx="10173813" cy="931545"/>
          </a:xfrm>
          <a:prstGeom prst="rect">
            <a:avLst/>
          </a:prstGeom>
        </p:spPr>
        <p:txBody>
          <a:bodyPr lIns="0" tIns="0" rIns="0" bIns="0" rtlCol="0" anchor="t">
            <a:spAutoFit/>
          </a:bodyPr>
          <a:lstStyle/>
          <a:p>
            <a:pPr algn="l">
              <a:lnSpc>
                <a:spcPts val="3780"/>
              </a:lnSpc>
            </a:pPr>
            <a:r>
              <a:rPr lang="en-US" sz="2700" b="1">
                <a:solidFill>
                  <a:srgbClr val="0C1016"/>
                </a:solidFill>
                <a:latin typeface="Open Sauce Bold"/>
                <a:ea typeface="Open Sauce Bold"/>
                <a:cs typeface="Open Sauce Bold"/>
                <a:sym typeface="Open Sauce Bold"/>
              </a:rPr>
              <a:t>Replication Is Terminated When the Replication </a:t>
            </a:r>
          </a:p>
          <a:p>
            <a:pPr marL="0" lvl="0" indent="0" algn="l">
              <a:lnSpc>
                <a:spcPts val="3780"/>
              </a:lnSpc>
            </a:pPr>
            <a:r>
              <a:rPr lang="en-US" sz="2700" b="1">
                <a:solidFill>
                  <a:srgbClr val="0C1016"/>
                </a:solidFill>
                <a:latin typeface="Open Sauce Bold"/>
                <a:ea typeface="Open Sauce Bold"/>
                <a:cs typeface="Open Sauce Bold"/>
                <a:sym typeface="Open Sauce Bold"/>
              </a:rPr>
              <a:t>Forks Meet at the Terminus Sequences </a:t>
            </a:r>
          </a:p>
        </p:txBody>
      </p:sp>
      <p:sp>
        <p:nvSpPr>
          <p:cNvPr id="27" name="TextBox 27"/>
          <p:cNvSpPr txBox="1"/>
          <p:nvPr/>
        </p:nvSpPr>
        <p:spPr>
          <a:xfrm>
            <a:off x="10251532" y="4138103"/>
            <a:ext cx="7007768" cy="11803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A protein known as the termination utilization substance (Tus) binds to the ter sequences and stops the movement of the replication forks. </a:t>
            </a:r>
          </a:p>
        </p:txBody>
      </p:sp>
      <p:sp>
        <p:nvSpPr>
          <p:cNvPr id="28" name="TextBox 28"/>
          <p:cNvSpPr txBox="1"/>
          <p:nvPr/>
        </p:nvSpPr>
        <p:spPr>
          <a:xfrm>
            <a:off x="10251532" y="5985233"/>
            <a:ext cx="7007768" cy="7802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DNA replication ends when oppositely advancing forks meet, usually at T1 or at T2.</a:t>
            </a:r>
          </a:p>
        </p:txBody>
      </p:sp>
      <p:sp>
        <p:nvSpPr>
          <p:cNvPr id="29" name="TextBox 29"/>
          <p:cNvSpPr txBox="1"/>
          <p:nvPr/>
        </p:nvSpPr>
        <p:spPr>
          <a:xfrm>
            <a:off x="10251532" y="2437500"/>
            <a:ext cx="6838803" cy="11803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On the opposite side of the E. coli chromosome from oriC is a pair of termination sequences called ter sequences.</a:t>
            </a:r>
          </a:p>
        </p:txBody>
      </p:sp>
      <p:grpSp>
        <p:nvGrpSpPr>
          <p:cNvPr id="30" name="Group 30"/>
          <p:cNvGrpSpPr/>
          <p:nvPr/>
        </p:nvGrpSpPr>
        <p:grpSpPr>
          <a:xfrm>
            <a:off x="9144000" y="7368494"/>
            <a:ext cx="791283" cy="79128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901D"/>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765"/>
                </a:lnSpc>
              </a:pPr>
              <a:endParaRPr/>
            </a:p>
          </p:txBody>
        </p:sp>
      </p:grpSp>
      <p:sp>
        <p:nvSpPr>
          <p:cNvPr id="33" name="TextBox 33"/>
          <p:cNvSpPr txBox="1"/>
          <p:nvPr/>
        </p:nvSpPr>
        <p:spPr>
          <a:xfrm>
            <a:off x="10251532" y="7330394"/>
            <a:ext cx="7007768" cy="1180380"/>
          </a:xfrm>
          <a:prstGeom prst="rect">
            <a:avLst/>
          </a:prstGeom>
        </p:spPr>
        <p:txBody>
          <a:bodyPr lIns="0" tIns="0" rIns="0" bIns="0" rtlCol="0" anchor="t">
            <a:spAutoFit/>
          </a:bodyPr>
          <a:lstStyle/>
          <a:p>
            <a:pPr algn="l">
              <a:lnSpc>
                <a:spcPts val="3197"/>
              </a:lnSpc>
            </a:pPr>
            <a:r>
              <a:rPr lang="en-US" sz="2284" b="1">
                <a:solidFill>
                  <a:srgbClr val="0C1016"/>
                </a:solidFill>
                <a:latin typeface="Canva Sans Bold"/>
                <a:ea typeface="Canva Sans Bold"/>
                <a:cs typeface="Canva Sans Bold"/>
                <a:sym typeface="Canva Sans Bold"/>
              </a:rPr>
              <a:t>Catenanes </a:t>
            </a:r>
            <a:r>
              <a:rPr lang="en-US" sz="2284">
                <a:solidFill>
                  <a:srgbClr val="0C1016"/>
                </a:solidFill>
                <a:latin typeface="Canva Sans"/>
                <a:ea typeface="Canva Sans"/>
                <a:cs typeface="Canva Sans"/>
                <a:sym typeface="Canva Sans"/>
              </a:rPr>
              <a:t> Interlocking circular DNA, </a:t>
            </a:r>
            <a:r>
              <a:rPr lang="en-US" sz="2284" b="1">
                <a:solidFill>
                  <a:srgbClr val="0C1016"/>
                </a:solidFill>
                <a:latin typeface="Canva Sans Bold"/>
                <a:ea typeface="Canva Sans Bold"/>
                <a:cs typeface="Canva Sans Bold"/>
                <a:sym typeface="Canva Sans Bold"/>
              </a:rPr>
              <a:t>Topoisomerase </a:t>
            </a:r>
            <a:r>
              <a:rPr lang="en-US" sz="2284">
                <a:solidFill>
                  <a:srgbClr val="0C1016"/>
                </a:solidFill>
                <a:latin typeface="Canva Sans"/>
                <a:ea typeface="Canva Sans"/>
                <a:cs typeface="Canva Sans"/>
                <a:sym typeface="Canva Sans"/>
              </a:rPr>
              <a:t>temporary break the DNA for the two DNA to be separated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369348" y="0"/>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61767F"/>
            </a:solidFill>
          </p:spPr>
        </p:sp>
      </p:grpSp>
      <p:sp>
        <p:nvSpPr>
          <p:cNvPr id="4" name="Freeform 4"/>
          <p:cNvSpPr/>
          <p:nvPr/>
        </p:nvSpPr>
        <p:spPr>
          <a:xfrm>
            <a:off x="216948" y="64512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sp>
      <p:sp>
        <p:nvSpPr>
          <p:cNvPr id="5" name="AutoShape 5"/>
          <p:cNvSpPr/>
          <p:nvPr/>
        </p:nvSpPr>
        <p:spPr>
          <a:xfrm rot="4438">
            <a:off x="216933" y="8887609"/>
            <a:ext cx="7376610" cy="0"/>
          </a:xfrm>
          <a:prstGeom prst="line">
            <a:avLst/>
          </a:prstGeom>
          <a:ln w="19050" cap="flat">
            <a:solidFill>
              <a:srgbClr val="FAFAF9"/>
            </a:solidFill>
            <a:prstDash val="solid"/>
            <a:headEnd type="none" w="sm" len="sm"/>
            <a:tailEnd type="none" w="sm" len="sm"/>
          </a:ln>
        </p:spPr>
      </p:sp>
      <p:grpSp>
        <p:nvGrpSpPr>
          <p:cNvPr id="6" name="Group 6"/>
          <p:cNvGrpSpPr/>
          <p:nvPr/>
        </p:nvGrpSpPr>
        <p:grpSpPr>
          <a:xfrm>
            <a:off x="6419378" y="9343707"/>
            <a:ext cx="470732" cy="239358"/>
            <a:chOff x="0" y="0"/>
            <a:chExt cx="627643" cy="319144"/>
          </a:xfrm>
        </p:grpSpPr>
        <p:grpSp>
          <p:nvGrpSpPr>
            <p:cNvPr id="7" name="Group 7"/>
            <p:cNvGrpSpPr/>
            <p:nvPr/>
          </p:nvGrpSpPr>
          <p:grpSpPr>
            <a:xfrm>
              <a:off x="0" y="0"/>
              <a:ext cx="627643" cy="319144"/>
              <a:chOff x="0" y="0"/>
              <a:chExt cx="3763941" cy="1913890"/>
            </a:xfrm>
          </p:grpSpPr>
          <p:sp>
            <p:nvSpPr>
              <p:cNvPr id="8" name="Freeform 8"/>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AFAF9"/>
              </a:solidFill>
            </p:spPr>
          </p:sp>
        </p:grpSp>
        <p:grpSp>
          <p:nvGrpSpPr>
            <p:cNvPr id="9" name="Group 9"/>
            <p:cNvGrpSpPr/>
            <p:nvPr/>
          </p:nvGrpSpPr>
          <p:grpSpPr>
            <a:xfrm>
              <a:off x="313822" y="20591"/>
              <a:ext cx="277962" cy="27796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grpSp>
      <p:sp>
        <p:nvSpPr>
          <p:cNvPr id="11" name="Freeform 11"/>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69348" y="66036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sp>
      <p:sp>
        <p:nvSpPr>
          <p:cNvPr id="13" name="Freeform 13"/>
          <p:cNvSpPr/>
          <p:nvPr/>
        </p:nvSpPr>
        <p:spPr>
          <a:xfrm>
            <a:off x="10332375" y="545286"/>
            <a:ext cx="4835075" cy="4598214"/>
          </a:xfrm>
          <a:custGeom>
            <a:avLst/>
            <a:gdLst/>
            <a:ahLst/>
            <a:cxnLst/>
            <a:rect l="l" t="t" r="r" b="b"/>
            <a:pathLst>
              <a:path w="4835075" h="4598214">
                <a:moveTo>
                  <a:pt x="0" y="0"/>
                </a:moveTo>
                <a:lnTo>
                  <a:pt x="4835075" y="0"/>
                </a:lnTo>
                <a:lnTo>
                  <a:pt x="4835075" y="4598214"/>
                </a:lnTo>
                <a:lnTo>
                  <a:pt x="0" y="4598214"/>
                </a:lnTo>
                <a:lnTo>
                  <a:pt x="0" y="0"/>
                </a:lnTo>
                <a:close/>
              </a:path>
            </a:pathLst>
          </a:custGeom>
          <a:blipFill>
            <a:blip r:embed="rId5"/>
            <a:stretch>
              <a:fillRect l="-78557" t="-29230" r="-55177" b="-9017"/>
            </a:stretch>
          </a:blipFill>
        </p:spPr>
      </p:sp>
      <p:sp>
        <p:nvSpPr>
          <p:cNvPr id="14" name="TextBox 14"/>
          <p:cNvSpPr txBox="1"/>
          <p:nvPr/>
        </p:nvSpPr>
        <p:spPr>
          <a:xfrm>
            <a:off x="8421072" y="5386243"/>
            <a:ext cx="9022047" cy="497192"/>
          </a:xfrm>
          <a:prstGeom prst="rect">
            <a:avLst/>
          </a:prstGeom>
        </p:spPr>
        <p:txBody>
          <a:bodyPr lIns="0" tIns="0" rIns="0" bIns="0" rtlCol="0" anchor="t">
            <a:spAutoFit/>
          </a:bodyPr>
          <a:lstStyle/>
          <a:p>
            <a:pPr marL="0" lvl="0" indent="0" algn="l">
              <a:lnSpc>
                <a:spcPts val="4094"/>
              </a:lnSpc>
              <a:spcBef>
                <a:spcPct val="0"/>
              </a:spcBef>
            </a:pPr>
            <a:r>
              <a:rPr lang="en-US" sz="2924" b="1">
                <a:solidFill>
                  <a:srgbClr val="0C1016"/>
                </a:solidFill>
                <a:latin typeface="Open Sauce Bold"/>
                <a:ea typeface="Open Sauce Bold"/>
                <a:cs typeface="Open Sauce Bold"/>
                <a:sym typeface="Open Sauce Bold"/>
              </a:rPr>
              <a:t>EXPRESSION OVERVIEW</a:t>
            </a:r>
          </a:p>
        </p:txBody>
      </p:sp>
      <p:sp>
        <p:nvSpPr>
          <p:cNvPr id="15" name="TextBox 15"/>
          <p:cNvSpPr txBox="1"/>
          <p:nvPr/>
        </p:nvSpPr>
        <p:spPr>
          <a:xfrm>
            <a:off x="8433216" y="5916474"/>
            <a:ext cx="9022047" cy="3452854"/>
          </a:xfrm>
          <a:prstGeom prst="rect">
            <a:avLst/>
          </a:prstGeom>
        </p:spPr>
        <p:txBody>
          <a:bodyPr lIns="0" tIns="0" rIns="0" bIns="0" rtlCol="0" anchor="t">
            <a:spAutoFit/>
          </a:bodyPr>
          <a:lstStyle/>
          <a:p>
            <a:pPr marL="0" lvl="0" indent="0" algn="l">
              <a:lnSpc>
                <a:spcPts val="3954"/>
              </a:lnSpc>
            </a:pPr>
            <a:r>
              <a:rPr lang="en-US" sz="2824">
                <a:solidFill>
                  <a:srgbClr val="0C1016"/>
                </a:solidFill>
                <a:latin typeface="Open Sauce"/>
                <a:ea typeface="Open Sauce"/>
                <a:cs typeface="Open Sauce"/>
                <a:sym typeface="Open Sauce"/>
              </a:rPr>
              <a:t>Microbial gene expression refers to the process by which bacteria transcribe and translate their genetic information (encoded in DNA) into functional proteins. The process is essential for bacteria to adapt to their environments and control the production of proteins needed for various cellular functions.</a:t>
            </a:r>
          </a:p>
        </p:txBody>
      </p:sp>
      <p:sp>
        <p:nvSpPr>
          <p:cNvPr id="16" name="TextBox 16"/>
          <p:cNvSpPr txBox="1"/>
          <p:nvPr/>
        </p:nvSpPr>
        <p:spPr>
          <a:xfrm>
            <a:off x="1028700" y="2559540"/>
            <a:ext cx="6127017" cy="801083"/>
          </a:xfrm>
          <a:prstGeom prst="rect">
            <a:avLst/>
          </a:prstGeom>
        </p:spPr>
        <p:txBody>
          <a:bodyPr lIns="0" tIns="0" rIns="0" bIns="0" rtlCol="0" anchor="t">
            <a:spAutoFit/>
          </a:bodyPr>
          <a:lstStyle/>
          <a:p>
            <a:pPr marL="0" lvl="0" indent="0" algn="l">
              <a:lnSpc>
                <a:spcPts val="6325"/>
              </a:lnSpc>
              <a:spcBef>
                <a:spcPct val="0"/>
              </a:spcBef>
            </a:pPr>
            <a:r>
              <a:rPr lang="en-US" sz="5271" b="1">
                <a:solidFill>
                  <a:srgbClr val="FDFCFC"/>
                </a:solidFill>
                <a:latin typeface="Open Sauce Bold"/>
                <a:ea typeface="Open Sauce Bold"/>
                <a:cs typeface="Open Sauce Bold"/>
                <a:sym typeface="Open Sauce Bold"/>
              </a:rPr>
              <a:t>Gene Expression</a:t>
            </a:r>
          </a:p>
        </p:txBody>
      </p:sp>
      <p:sp>
        <p:nvSpPr>
          <p:cNvPr id="17" name="TextBox 17"/>
          <p:cNvSpPr txBox="1"/>
          <p:nvPr/>
        </p:nvSpPr>
        <p:spPr>
          <a:xfrm>
            <a:off x="1028700" y="3591950"/>
            <a:ext cx="6127017" cy="3664786"/>
          </a:xfrm>
          <a:prstGeom prst="rect">
            <a:avLst/>
          </a:prstGeom>
        </p:spPr>
        <p:txBody>
          <a:bodyPr lIns="0" tIns="0" rIns="0" bIns="0" rtlCol="0" anchor="t">
            <a:spAutoFit/>
          </a:bodyPr>
          <a:lstStyle/>
          <a:p>
            <a:pPr marL="501865" lvl="1" indent="-250933" algn="l">
              <a:lnSpc>
                <a:spcPts val="3254"/>
              </a:lnSpc>
              <a:buFont typeface="Arial"/>
              <a:buChar char="•"/>
            </a:pPr>
            <a:r>
              <a:rPr lang="en-US" sz="2324" spc="176">
                <a:solidFill>
                  <a:srgbClr val="FAFAF9"/>
                </a:solidFill>
                <a:latin typeface="Open Sauce"/>
                <a:ea typeface="Open Sauce"/>
                <a:cs typeface="Open Sauce"/>
                <a:sym typeface="Open Sauce"/>
              </a:rPr>
              <a:t>DNA → RNA → Protein</a:t>
            </a:r>
          </a:p>
          <a:p>
            <a:pPr marL="501865" lvl="1" indent="-250933" algn="l">
              <a:lnSpc>
                <a:spcPts val="3254"/>
              </a:lnSpc>
              <a:buFont typeface="Arial"/>
              <a:buChar char="•"/>
            </a:pPr>
            <a:r>
              <a:rPr lang="en-US" sz="2324" spc="176">
                <a:solidFill>
                  <a:srgbClr val="FAFAF9"/>
                </a:solidFill>
                <a:latin typeface="Open Sauce"/>
                <a:ea typeface="Open Sauce"/>
                <a:cs typeface="Open Sauce"/>
                <a:sym typeface="Open Sauce"/>
              </a:rPr>
              <a:t>Transcription is the process where a segment of DNA is copied into messenger RNA (mRNA).</a:t>
            </a:r>
          </a:p>
          <a:p>
            <a:pPr marL="501865" lvl="1" indent="-250933" algn="l">
              <a:lnSpc>
                <a:spcPts val="3254"/>
              </a:lnSpc>
              <a:buFont typeface="Arial"/>
              <a:buChar char="•"/>
            </a:pPr>
            <a:r>
              <a:rPr lang="en-US" sz="2324" spc="176">
                <a:solidFill>
                  <a:srgbClr val="FAFAF9"/>
                </a:solidFill>
                <a:latin typeface="Open Sauce"/>
                <a:ea typeface="Open Sauce"/>
                <a:cs typeface="Open Sauce"/>
                <a:sym typeface="Open Sauce"/>
              </a:rPr>
              <a:t>Translation is the process where the mRNA is used as a template to build proteins.</a:t>
            </a:r>
          </a:p>
          <a:p>
            <a:pPr marL="0" lvl="0" indent="0" algn="l">
              <a:lnSpc>
                <a:spcPts val="3254"/>
              </a:lnSpc>
            </a:pPr>
            <a:endParaRPr lang="en-US" sz="2324" spc="176">
              <a:solidFill>
                <a:srgbClr val="FAFAF9"/>
              </a:solidFill>
              <a:latin typeface="Open Sauce"/>
              <a:ea typeface="Open Sauce"/>
              <a:cs typeface="Open Sauce"/>
              <a:sym typeface="Open Sau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11500707" y="7878784"/>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3"/>
            <a:stretch>
              <a:fillRect b="-297342"/>
            </a:stretch>
          </a:blipFill>
        </p:spPr>
      </p:sp>
      <p:sp>
        <p:nvSpPr>
          <p:cNvPr id="3" name="Freeform 3"/>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3"/>
            <a:stretch>
              <a:fillRect t="-297342"/>
            </a:stretch>
          </a:blipFill>
        </p:spPr>
      </p:sp>
      <p:sp>
        <p:nvSpPr>
          <p:cNvPr id="5" name="Freeform 5"/>
          <p:cNvSpPr/>
          <p:nvPr/>
        </p:nvSpPr>
        <p:spPr>
          <a:xfrm>
            <a:off x="1219563" y="2699904"/>
            <a:ext cx="8826299" cy="5602509"/>
          </a:xfrm>
          <a:custGeom>
            <a:avLst/>
            <a:gdLst/>
            <a:ahLst/>
            <a:cxnLst/>
            <a:rect l="l" t="t" r="r" b="b"/>
            <a:pathLst>
              <a:path w="8826299" h="5602509">
                <a:moveTo>
                  <a:pt x="0" y="0"/>
                </a:moveTo>
                <a:lnTo>
                  <a:pt x="8826299" y="0"/>
                </a:lnTo>
                <a:lnTo>
                  <a:pt x="8826299" y="5602509"/>
                </a:lnTo>
                <a:lnTo>
                  <a:pt x="0" y="5602509"/>
                </a:lnTo>
                <a:lnTo>
                  <a:pt x="0" y="0"/>
                </a:lnTo>
                <a:close/>
              </a:path>
            </a:pathLst>
          </a:custGeom>
          <a:blipFill>
            <a:blip r:embed="rId6"/>
            <a:stretch>
              <a:fillRect/>
            </a:stretch>
          </a:blipFill>
          <a:ln w="38100" cap="sq">
            <a:solidFill>
              <a:srgbClr val="000000"/>
            </a:solidFill>
            <a:prstDash val="solid"/>
            <a:miter/>
          </a:ln>
        </p:spPr>
      </p:sp>
      <p:grpSp>
        <p:nvGrpSpPr>
          <p:cNvPr id="6" name="Group 6"/>
          <p:cNvGrpSpPr/>
          <p:nvPr/>
        </p:nvGrpSpPr>
        <p:grpSpPr>
          <a:xfrm>
            <a:off x="10536914" y="1398028"/>
            <a:ext cx="6888447" cy="7490943"/>
            <a:chOff x="0" y="0"/>
            <a:chExt cx="9184596" cy="9987925"/>
          </a:xfrm>
        </p:grpSpPr>
        <p:sp>
          <p:nvSpPr>
            <p:cNvPr id="7" name="TextBox 7"/>
            <p:cNvSpPr txBox="1"/>
            <p:nvPr/>
          </p:nvSpPr>
          <p:spPr>
            <a:xfrm>
              <a:off x="0" y="9528040"/>
              <a:ext cx="9184596" cy="459884"/>
            </a:xfrm>
            <a:prstGeom prst="rect">
              <a:avLst/>
            </a:prstGeom>
          </p:spPr>
          <p:txBody>
            <a:bodyPr lIns="0" tIns="0" rIns="0" bIns="0" rtlCol="0" anchor="t">
              <a:spAutoFit/>
            </a:bodyPr>
            <a:lstStyle/>
            <a:p>
              <a:pPr marL="0" lvl="0" indent="0" algn="l">
                <a:lnSpc>
                  <a:spcPts val="2905"/>
                </a:lnSpc>
                <a:spcBef>
                  <a:spcPct val="0"/>
                </a:spcBef>
              </a:pPr>
              <a:r>
                <a:rPr lang="en-US" sz="2075" b="1">
                  <a:solidFill>
                    <a:srgbClr val="0C1016"/>
                  </a:solidFill>
                  <a:latin typeface="Open Sauce Bold"/>
                  <a:ea typeface="Open Sauce Bold"/>
                  <a:cs typeface="Open Sauce Bold"/>
                  <a:sym typeface="Open Sauce Bold"/>
                </a:rPr>
                <a:t>FROM DNA TO MRNA </a:t>
              </a:r>
            </a:p>
          </p:txBody>
        </p:sp>
        <p:sp>
          <p:nvSpPr>
            <p:cNvPr id="8" name="TextBox 8"/>
            <p:cNvSpPr txBox="1"/>
            <p:nvPr/>
          </p:nvSpPr>
          <p:spPr>
            <a:xfrm>
              <a:off x="0" y="0"/>
              <a:ext cx="9184596" cy="8940436"/>
            </a:xfrm>
            <a:prstGeom prst="rect">
              <a:avLst/>
            </a:prstGeom>
          </p:spPr>
          <p:txBody>
            <a:bodyPr lIns="0" tIns="0" rIns="0" bIns="0" rtlCol="0" anchor="t">
              <a:spAutoFit/>
            </a:bodyPr>
            <a:lstStyle/>
            <a:p>
              <a:pPr marL="0" lvl="0" indent="0" algn="l">
                <a:lnSpc>
                  <a:spcPts val="4815"/>
                </a:lnSpc>
                <a:spcBef>
                  <a:spcPct val="0"/>
                </a:spcBef>
              </a:pPr>
              <a:r>
                <a:rPr lang="en-US" sz="4012" b="1">
                  <a:solidFill>
                    <a:srgbClr val="0C1016"/>
                  </a:solidFill>
                  <a:latin typeface="Open Sauce Bold"/>
                  <a:ea typeface="Open Sauce Bold"/>
                  <a:cs typeface="Open Sauce Bold"/>
                  <a:sym typeface="Open Sauce Bold"/>
                </a:rPr>
                <a:t>Transcription</a:t>
              </a:r>
              <a:r>
                <a:rPr lang="en-US" sz="4012">
                  <a:solidFill>
                    <a:srgbClr val="0C1016"/>
                  </a:solidFill>
                  <a:latin typeface="Open Sauce"/>
                  <a:ea typeface="Open Sauce"/>
                  <a:cs typeface="Open Sauce"/>
                  <a:sym typeface="Open Sauce"/>
                </a:rPr>
                <a:t>, as related to genomics, is the process of making an </a:t>
              </a:r>
              <a:r>
                <a:rPr lang="en-US" sz="4012" b="1">
                  <a:solidFill>
                    <a:srgbClr val="0C1016"/>
                  </a:solidFill>
                  <a:latin typeface="Open Sauce Bold"/>
                  <a:ea typeface="Open Sauce Bold"/>
                  <a:cs typeface="Open Sauce Bold"/>
                  <a:sym typeface="Open Sauce Bold"/>
                </a:rPr>
                <a:t>RNA copy</a:t>
              </a:r>
              <a:r>
                <a:rPr lang="en-US" sz="4012">
                  <a:solidFill>
                    <a:srgbClr val="0C1016"/>
                  </a:solidFill>
                  <a:latin typeface="Open Sauce"/>
                  <a:ea typeface="Open Sauce"/>
                  <a:cs typeface="Open Sauce"/>
                  <a:sym typeface="Open Sauce"/>
                </a:rPr>
                <a:t> of a gene's DNA sequence. This copy, called </a:t>
              </a:r>
              <a:r>
                <a:rPr lang="en-US" sz="4012" b="1">
                  <a:solidFill>
                    <a:srgbClr val="0C1016"/>
                  </a:solidFill>
                  <a:latin typeface="Open Sauce Bold"/>
                  <a:ea typeface="Open Sauce Bold"/>
                  <a:cs typeface="Open Sauce Bold"/>
                  <a:sym typeface="Open Sauce Bold"/>
                </a:rPr>
                <a:t>messenger RNA</a:t>
              </a:r>
              <a:r>
                <a:rPr lang="en-US" sz="4012">
                  <a:solidFill>
                    <a:srgbClr val="0C1016"/>
                  </a:solidFill>
                  <a:latin typeface="Open Sauce"/>
                  <a:ea typeface="Open Sauce"/>
                  <a:cs typeface="Open Sauce"/>
                  <a:sym typeface="Open Sauce"/>
                </a:rPr>
                <a:t> (mRNA), carries the gene's protein information encoded in DNA. It happens in three stages: </a:t>
              </a:r>
              <a:r>
                <a:rPr lang="en-US" sz="4012" b="1">
                  <a:solidFill>
                    <a:srgbClr val="0C1016"/>
                  </a:solidFill>
                  <a:latin typeface="Open Sauce Bold"/>
                  <a:ea typeface="Open Sauce Bold"/>
                  <a:cs typeface="Open Sauce Bold"/>
                  <a:sym typeface="Open Sauce Bold"/>
                </a:rPr>
                <a:t>initiation</a:t>
              </a:r>
              <a:r>
                <a:rPr lang="en-US" sz="4012">
                  <a:solidFill>
                    <a:srgbClr val="0C1016"/>
                  </a:solidFill>
                  <a:latin typeface="Open Sauce"/>
                  <a:ea typeface="Open Sauce"/>
                  <a:cs typeface="Open Sauce"/>
                  <a:sym typeface="Open Sauce"/>
                </a:rPr>
                <a:t>, </a:t>
              </a:r>
              <a:r>
                <a:rPr lang="en-US" sz="4012" b="1">
                  <a:solidFill>
                    <a:srgbClr val="0C1016"/>
                  </a:solidFill>
                  <a:latin typeface="Open Sauce Bold"/>
                  <a:ea typeface="Open Sauce Bold"/>
                  <a:cs typeface="Open Sauce Bold"/>
                  <a:sym typeface="Open Sauce Bold"/>
                </a:rPr>
                <a:t>elongation</a:t>
              </a:r>
              <a:r>
                <a:rPr lang="en-US" sz="4012">
                  <a:solidFill>
                    <a:srgbClr val="0C1016"/>
                  </a:solidFill>
                  <a:latin typeface="Open Sauce"/>
                  <a:ea typeface="Open Sauce"/>
                  <a:cs typeface="Open Sauce"/>
                  <a:sym typeface="Open Sauce"/>
                </a:rPr>
                <a:t>, and </a:t>
              </a:r>
              <a:r>
                <a:rPr lang="en-US" sz="4012" b="1">
                  <a:solidFill>
                    <a:srgbClr val="0C1016"/>
                  </a:solidFill>
                  <a:latin typeface="Open Sauce Bold"/>
                  <a:ea typeface="Open Sauce Bold"/>
                  <a:cs typeface="Open Sauce Bold"/>
                  <a:sym typeface="Open Sauce Bold"/>
                </a:rPr>
                <a:t>termination</a:t>
              </a:r>
              <a:r>
                <a:rPr lang="en-US" sz="4012">
                  <a:solidFill>
                    <a:srgbClr val="0C1016"/>
                  </a:solidFill>
                  <a:latin typeface="Open Sauce"/>
                  <a:ea typeface="Open Sauce"/>
                  <a:cs typeface="Open Sauce"/>
                  <a:sym typeface="Open Sauce"/>
                </a:rPr>
                <a: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BBC1BA"/>
            </a:solidFill>
          </p:spPr>
        </p:sp>
      </p:grpSp>
      <p:sp>
        <p:nvSpPr>
          <p:cNvPr id="4" name="Freeform 4"/>
          <p:cNvSpPr/>
          <p:nvPr/>
        </p:nvSpPr>
        <p:spPr>
          <a:xfrm>
            <a:off x="1245637" y="1828800"/>
            <a:ext cx="11830068" cy="2984740"/>
          </a:xfrm>
          <a:custGeom>
            <a:avLst/>
            <a:gdLst/>
            <a:ahLst/>
            <a:cxnLst/>
            <a:rect l="l" t="t" r="r" b="b"/>
            <a:pathLst>
              <a:path w="11830068" h="2984740">
                <a:moveTo>
                  <a:pt x="0" y="0"/>
                </a:moveTo>
                <a:lnTo>
                  <a:pt x="11830068" y="0"/>
                </a:lnTo>
                <a:lnTo>
                  <a:pt x="11830068" y="2984740"/>
                </a:lnTo>
                <a:lnTo>
                  <a:pt x="0" y="2984740"/>
                </a:lnTo>
                <a:lnTo>
                  <a:pt x="0" y="0"/>
                </a:lnTo>
                <a:close/>
              </a:path>
            </a:pathLst>
          </a:custGeom>
          <a:blipFill>
            <a:blip r:embed="rId3"/>
            <a:stretch>
              <a:fillRect t="-229302"/>
            </a:stretch>
          </a:blipFill>
        </p:spPr>
      </p:sp>
      <p:sp>
        <p:nvSpPr>
          <p:cNvPr id="5" name="AutoShape 5"/>
          <p:cNvSpPr/>
          <p:nvPr/>
        </p:nvSpPr>
        <p:spPr>
          <a:xfrm>
            <a:off x="1028700" y="1438275"/>
            <a:ext cx="1202667" cy="0"/>
          </a:xfrm>
          <a:prstGeom prst="line">
            <a:avLst/>
          </a:prstGeom>
          <a:ln w="47625" cap="flat">
            <a:solidFill>
              <a:srgbClr val="61767F"/>
            </a:solidFill>
            <a:prstDash val="solid"/>
            <a:headEnd type="none" w="sm" len="sm"/>
            <a:tailEnd type="none" w="sm" len="sm"/>
          </a:ln>
        </p:spPr>
      </p:sp>
      <p:sp>
        <p:nvSpPr>
          <p:cNvPr id="6" name="Freeform 6"/>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902449" y="3321170"/>
            <a:ext cx="5809328" cy="5809328"/>
          </a:xfrm>
          <a:custGeom>
            <a:avLst/>
            <a:gdLst/>
            <a:ahLst/>
            <a:cxnLst/>
            <a:rect l="l" t="t" r="r" b="b"/>
            <a:pathLst>
              <a:path w="5809328" h="5809328">
                <a:moveTo>
                  <a:pt x="0" y="0"/>
                </a:moveTo>
                <a:lnTo>
                  <a:pt x="5809329" y="0"/>
                </a:lnTo>
                <a:lnTo>
                  <a:pt x="5809329" y="5809328"/>
                </a:lnTo>
                <a:lnTo>
                  <a:pt x="0" y="5809328"/>
                </a:lnTo>
                <a:lnTo>
                  <a:pt x="0" y="0"/>
                </a:lnTo>
                <a:close/>
              </a:path>
            </a:pathLst>
          </a:custGeom>
          <a:blipFill>
            <a:blip r:embed="rId6"/>
            <a:stretch>
              <a:fillRect/>
            </a:stretch>
          </a:blipFill>
        </p:spPr>
      </p:sp>
      <p:sp>
        <p:nvSpPr>
          <p:cNvPr id="8" name="TextBox 8"/>
          <p:cNvSpPr txBox="1"/>
          <p:nvPr/>
        </p:nvSpPr>
        <p:spPr>
          <a:xfrm>
            <a:off x="618178" y="2587695"/>
            <a:ext cx="8899175" cy="733475"/>
          </a:xfrm>
          <a:prstGeom prst="rect">
            <a:avLst/>
          </a:prstGeom>
        </p:spPr>
        <p:txBody>
          <a:bodyPr lIns="0" tIns="0" rIns="0" bIns="0" rtlCol="0" anchor="t">
            <a:spAutoFit/>
          </a:bodyPr>
          <a:lstStyle/>
          <a:p>
            <a:pPr marL="0" lvl="0" indent="0" algn="l">
              <a:lnSpc>
                <a:spcPts val="5806"/>
              </a:lnSpc>
              <a:spcBef>
                <a:spcPct val="0"/>
              </a:spcBef>
            </a:pPr>
            <a:r>
              <a:rPr lang="en-US" sz="4838" b="1">
                <a:solidFill>
                  <a:srgbClr val="0C1016"/>
                </a:solidFill>
                <a:latin typeface="Open Sauce Semi-Bold"/>
                <a:ea typeface="Open Sauce Semi-Bold"/>
                <a:cs typeface="Open Sauce Semi-Bold"/>
                <a:sym typeface="Open Sauce Semi-Bold"/>
              </a:rPr>
              <a:t>Transcription</a:t>
            </a:r>
          </a:p>
        </p:txBody>
      </p:sp>
      <p:sp>
        <p:nvSpPr>
          <p:cNvPr id="9" name="TextBox 9"/>
          <p:cNvSpPr txBox="1"/>
          <p:nvPr/>
        </p:nvSpPr>
        <p:spPr>
          <a:xfrm>
            <a:off x="776442" y="3391965"/>
            <a:ext cx="9594525" cy="6689008"/>
          </a:xfrm>
          <a:prstGeom prst="rect">
            <a:avLst/>
          </a:prstGeom>
        </p:spPr>
        <p:txBody>
          <a:bodyPr lIns="0" tIns="0" rIns="0" bIns="0" rtlCol="0" anchor="t">
            <a:spAutoFit/>
          </a:bodyPr>
          <a:lstStyle/>
          <a:p>
            <a:pPr marL="552167" lvl="1" indent="-276084" algn="l">
              <a:lnSpc>
                <a:spcPts val="3580"/>
              </a:lnSpc>
              <a:buFont typeface="Arial"/>
              <a:buChar char="•"/>
            </a:pPr>
            <a:r>
              <a:rPr lang="en-US" sz="2557" b="1">
                <a:solidFill>
                  <a:srgbClr val="0C1016"/>
                </a:solidFill>
                <a:latin typeface="Open Sauce Bold"/>
                <a:ea typeface="Open Sauce Bold"/>
                <a:cs typeface="Open Sauce Bold"/>
                <a:sym typeface="Open Sauce Bold"/>
              </a:rPr>
              <a:t>I</a:t>
            </a:r>
            <a:r>
              <a:rPr lang="en-US" sz="2557" b="1" u="none">
                <a:solidFill>
                  <a:srgbClr val="0C1016"/>
                </a:solidFill>
                <a:latin typeface="Open Sauce Bold"/>
                <a:ea typeface="Open Sauce Bold"/>
                <a:cs typeface="Open Sauce Bold"/>
                <a:sym typeface="Open Sauce Bold"/>
              </a:rPr>
              <a:t>nitiation</a:t>
            </a:r>
            <a:r>
              <a:rPr lang="en-US" sz="2557" u="none">
                <a:solidFill>
                  <a:srgbClr val="0C1016"/>
                </a:solidFill>
                <a:latin typeface="Open Sauce"/>
                <a:ea typeface="Open Sauce"/>
                <a:cs typeface="Open Sauce"/>
                <a:sym typeface="Open Sauce"/>
              </a:rPr>
              <a:t>: RNA polymerase binds to the promoter (at -35 and -10 sequences). Once bound, it starts unwinding the DNA at the </a:t>
            </a:r>
            <a:r>
              <a:rPr lang="en-US" sz="2557" b="1" u="none">
                <a:solidFill>
                  <a:srgbClr val="0C1016"/>
                </a:solidFill>
                <a:latin typeface="Open Sauce Bold"/>
                <a:ea typeface="Open Sauce Bold"/>
                <a:cs typeface="Open Sauce Bold"/>
                <a:sym typeface="Open Sauce Bold"/>
              </a:rPr>
              <a:t>Pribnow box</a:t>
            </a:r>
            <a:r>
              <a:rPr lang="en-US" sz="2557" u="none">
                <a:solidFill>
                  <a:srgbClr val="0C1016"/>
                </a:solidFill>
                <a:latin typeface="Open Sauce"/>
                <a:ea typeface="Open Sauce"/>
                <a:cs typeface="Open Sauce"/>
                <a:sym typeface="Open Sauce"/>
              </a:rPr>
              <a:t> or </a:t>
            </a:r>
            <a:r>
              <a:rPr lang="en-US" sz="2557" b="1" u="none">
                <a:solidFill>
                  <a:srgbClr val="0C1016"/>
                </a:solidFill>
                <a:latin typeface="Open Sauce Bold"/>
                <a:ea typeface="Open Sauce Bold"/>
                <a:cs typeface="Open Sauce Bold"/>
                <a:sym typeface="Open Sauce Bold"/>
              </a:rPr>
              <a:t>TATA box</a:t>
            </a:r>
            <a:r>
              <a:rPr lang="en-US" sz="2557" u="none">
                <a:solidFill>
                  <a:srgbClr val="0C1016"/>
                </a:solidFill>
                <a:latin typeface="Open Sauce"/>
                <a:ea typeface="Open Sauce"/>
                <a:cs typeface="Open Sauce"/>
                <a:sym typeface="Open Sauce"/>
              </a:rPr>
              <a:t> (-10 site). The whole process takes place at the </a:t>
            </a:r>
            <a:r>
              <a:rPr lang="en-US" sz="2557" b="1" u="none">
                <a:solidFill>
                  <a:srgbClr val="0C1016"/>
                </a:solidFill>
                <a:latin typeface="Open Sauce Bold"/>
                <a:ea typeface="Open Sauce Bold"/>
                <a:cs typeface="Open Sauce Bold"/>
                <a:sym typeface="Open Sauce Bold"/>
              </a:rPr>
              <a:t>template strand</a:t>
            </a:r>
            <a:r>
              <a:rPr lang="en-US" sz="2557" u="none">
                <a:solidFill>
                  <a:srgbClr val="0C1016"/>
                </a:solidFill>
                <a:latin typeface="Open Sauce"/>
                <a:ea typeface="Open Sauce"/>
                <a:cs typeface="Open Sauce"/>
                <a:sym typeface="Open Sauce"/>
              </a:rPr>
              <a:t> or </a:t>
            </a:r>
            <a:r>
              <a:rPr lang="en-US" sz="2557" b="1" u="none">
                <a:solidFill>
                  <a:srgbClr val="0C1016"/>
                </a:solidFill>
                <a:latin typeface="Open Sauce Bold"/>
                <a:ea typeface="Open Sauce Bold"/>
                <a:cs typeface="Open Sauce Bold"/>
                <a:sym typeface="Open Sauce Bold"/>
              </a:rPr>
              <a:t>Antisense</a:t>
            </a:r>
          </a:p>
          <a:p>
            <a:pPr marL="552167" lvl="1" indent="-276084" algn="l">
              <a:lnSpc>
                <a:spcPts val="3580"/>
              </a:lnSpc>
              <a:buFont typeface="Arial"/>
              <a:buChar char="•"/>
            </a:pPr>
            <a:r>
              <a:rPr lang="en-US" sz="2557" b="1" u="none">
                <a:solidFill>
                  <a:srgbClr val="0C1016"/>
                </a:solidFill>
                <a:latin typeface="Open Sauce Bold"/>
                <a:ea typeface="Open Sauce Bold"/>
                <a:cs typeface="Open Sauce Bold"/>
                <a:sym typeface="Open Sauce Bold"/>
              </a:rPr>
              <a:t>Elongation</a:t>
            </a:r>
            <a:r>
              <a:rPr lang="en-US" sz="2557" u="none">
                <a:solidFill>
                  <a:srgbClr val="0C1016"/>
                </a:solidFill>
                <a:latin typeface="Open Sauce"/>
                <a:ea typeface="Open Sauce"/>
                <a:cs typeface="Open Sauce"/>
                <a:sym typeface="Open Sauce"/>
              </a:rPr>
              <a:t>: As the DNA unwinds it creates a </a:t>
            </a:r>
            <a:r>
              <a:rPr lang="en-US" sz="2557" b="1" u="none">
                <a:solidFill>
                  <a:srgbClr val="0C1016"/>
                </a:solidFill>
                <a:latin typeface="Open Sauce Bold"/>
                <a:ea typeface="Open Sauce Bold"/>
                <a:cs typeface="Open Sauce Bold"/>
                <a:sym typeface="Open Sauce Bold"/>
              </a:rPr>
              <a:t>Transcription bubbles</a:t>
            </a:r>
            <a:r>
              <a:rPr lang="en-US" sz="2557" u="none">
                <a:solidFill>
                  <a:srgbClr val="0C1016"/>
                </a:solidFill>
                <a:latin typeface="Open Sauce"/>
                <a:ea typeface="Open Sauce"/>
                <a:cs typeface="Open Sauce"/>
                <a:sym typeface="Open Sauce"/>
              </a:rPr>
              <a:t> , the RNA polymerase starts building the RNA strand by adding nucleotides in the 5' to 3' direction.</a:t>
            </a:r>
          </a:p>
          <a:p>
            <a:pPr marL="552167" lvl="1" indent="-276084" algn="l">
              <a:lnSpc>
                <a:spcPts val="3580"/>
              </a:lnSpc>
              <a:buFont typeface="Arial"/>
              <a:buChar char="•"/>
            </a:pPr>
            <a:r>
              <a:rPr lang="en-US" sz="2557" b="1" u="none">
                <a:solidFill>
                  <a:srgbClr val="0C1016"/>
                </a:solidFill>
                <a:latin typeface="Open Sauce Bold"/>
                <a:ea typeface="Open Sauce Bold"/>
                <a:cs typeface="Open Sauce Bold"/>
                <a:sym typeface="Open Sauce Bold"/>
              </a:rPr>
              <a:t>Termination</a:t>
            </a:r>
            <a:r>
              <a:rPr lang="en-US" sz="2557" u="none">
                <a:solidFill>
                  <a:srgbClr val="0C1016"/>
                </a:solidFill>
                <a:latin typeface="Open Sauce"/>
                <a:ea typeface="Open Sauce"/>
                <a:cs typeface="Open Sauce"/>
                <a:sym typeface="Open Sauce"/>
              </a:rPr>
              <a:t>: Once the RNA polymerase reaches the end of the gene, it stops transcription and releases the newly formed RNA strand. Termination takes place when RNA polymerase reaches the stop codon </a:t>
            </a:r>
            <a:r>
              <a:rPr lang="en-US" sz="2557" b="1" u="none">
                <a:solidFill>
                  <a:srgbClr val="0C1016"/>
                </a:solidFill>
                <a:latin typeface="Open Sauce Bold"/>
                <a:ea typeface="Open Sauce Bold"/>
                <a:cs typeface="Open Sauce Bold"/>
                <a:sym typeface="Open Sauce Bold"/>
              </a:rPr>
              <a:t>UAG</a:t>
            </a:r>
            <a:r>
              <a:rPr lang="en-US" sz="2557" u="none">
                <a:solidFill>
                  <a:srgbClr val="0C1016"/>
                </a:solidFill>
                <a:latin typeface="Open Sauce"/>
                <a:ea typeface="Open Sauce"/>
                <a:cs typeface="Open Sauce"/>
                <a:sym typeface="Open Sauce"/>
              </a:rPr>
              <a:t> </a:t>
            </a:r>
            <a:r>
              <a:rPr lang="en-US" sz="2557" b="1" u="none">
                <a:solidFill>
                  <a:srgbClr val="0C1016"/>
                </a:solidFill>
                <a:latin typeface="Open Sauce Bold"/>
                <a:ea typeface="Open Sauce Bold"/>
                <a:cs typeface="Open Sauce Bold"/>
                <a:sym typeface="Open Sauce Bold"/>
              </a:rPr>
              <a:t>UGA</a:t>
            </a:r>
            <a:r>
              <a:rPr lang="en-US" sz="2557" u="none">
                <a:solidFill>
                  <a:srgbClr val="0C1016"/>
                </a:solidFill>
                <a:latin typeface="Open Sauce"/>
                <a:ea typeface="Open Sauce"/>
                <a:cs typeface="Open Sauce"/>
                <a:sym typeface="Open Sauce"/>
              </a:rPr>
              <a:t> or </a:t>
            </a:r>
            <a:r>
              <a:rPr lang="en-US" sz="2557" b="1" u="none">
                <a:solidFill>
                  <a:srgbClr val="0C1016"/>
                </a:solidFill>
                <a:latin typeface="Open Sauce Bold"/>
                <a:ea typeface="Open Sauce Bold"/>
                <a:cs typeface="Open Sauce Bold"/>
                <a:sym typeface="Open Sauce Bold"/>
              </a:rPr>
              <a:t>UAA</a:t>
            </a:r>
          </a:p>
          <a:p>
            <a:pPr algn="l">
              <a:lnSpc>
                <a:spcPts val="3580"/>
              </a:lnSpc>
            </a:pPr>
            <a:endParaRPr lang="en-US" sz="2557" b="1" u="none">
              <a:solidFill>
                <a:srgbClr val="0C1016"/>
              </a:solidFill>
              <a:latin typeface="Open Sauce Bold"/>
              <a:ea typeface="Open Sauce Bold"/>
              <a:cs typeface="Open Sauce Bold"/>
              <a:sym typeface="Open Sauce Bold"/>
            </a:endParaRPr>
          </a:p>
          <a:p>
            <a:pPr marL="0" lvl="0" indent="0" algn="l">
              <a:lnSpc>
                <a:spcPts val="3580"/>
              </a:lnSpc>
            </a:pPr>
            <a:endParaRPr lang="en-US" sz="2557" b="1" u="none">
              <a:solidFill>
                <a:srgbClr val="0C1016"/>
              </a:solidFill>
              <a:latin typeface="Open Sauce Bold"/>
              <a:ea typeface="Open Sauce Bold"/>
              <a:cs typeface="Open Sauce Bold"/>
              <a:sym typeface="Open Sauce Bold"/>
            </a:endParaRPr>
          </a:p>
        </p:txBody>
      </p:sp>
      <p:sp>
        <p:nvSpPr>
          <p:cNvPr id="10" name="TextBox 10"/>
          <p:cNvSpPr txBox="1"/>
          <p:nvPr/>
        </p:nvSpPr>
        <p:spPr>
          <a:xfrm>
            <a:off x="1028700" y="981075"/>
            <a:ext cx="5201984" cy="439370"/>
          </a:xfrm>
          <a:prstGeom prst="rect">
            <a:avLst/>
          </a:prstGeom>
        </p:spPr>
        <p:txBody>
          <a:bodyPr lIns="0" tIns="0" rIns="0" bIns="0" rtlCol="0" anchor="t">
            <a:spAutoFit/>
          </a:bodyPr>
          <a:lstStyle/>
          <a:p>
            <a:pPr marL="0" lvl="0" indent="0" algn="l">
              <a:lnSpc>
                <a:spcPts val="3605"/>
              </a:lnSpc>
            </a:pPr>
            <a:r>
              <a:rPr lang="en-US" sz="2575">
                <a:solidFill>
                  <a:srgbClr val="0C1016"/>
                </a:solidFill>
                <a:latin typeface="Open Sauce"/>
                <a:ea typeface="Open Sauce"/>
                <a:cs typeface="Open Sauce"/>
                <a:sym typeface="Open Sauce"/>
              </a:rPr>
              <a:t>GENE EXPRESSION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369348" y="0"/>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61767F"/>
            </a:solidFill>
          </p:spPr>
        </p:sp>
      </p:grpSp>
      <p:sp>
        <p:nvSpPr>
          <p:cNvPr id="4" name="Freeform 4"/>
          <p:cNvSpPr/>
          <p:nvPr/>
        </p:nvSpPr>
        <p:spPr>
          <a:xfrm>
            <a:off x="216948" y="64512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sp>
      <p:sp>
        <p:nvSpPr>
          <p:cNvPr id="5" name="AutoShape 5"/>
          <p:cNvSpPr/>
          <p:nvPr/>
        </p:nvSpPr>
        <p:spPr>
          <a:xfrm rot="4438">
            <a:off x="216933" y="8887609"/>
            <a:ext cx="7376610" cy="0"/>
          </a:xfrm>
          <a:prstGeom prst="line">
            <a:avLst/>
          </a:prstGeom>
          <a:ln w="19050" cap="flat">
            <a:solidFill>
              <a:srgbClr val="FAFAF9"/>
            </a:solidFill>
            <a:prstDash val="solid"/>
            <a:headEnd type="none" w="sm" len="sm"/>
            <a:tailEnd type="none" w="sm" len="sm"/>
          </a:ln>
        </p:spPr>
      </p:sp>
      <p:grpSp>
        <p:nvGrpSpPr>
          <p:cNvPr id="6" name="Group 6"/>
          <p:cNvGrpSpPr/>
          <p:nvPr/>
        </p:nvGrpSpPr>
        <p:grpSpPr>
          <a:xfrm>
            <a:off x="6419378" y="9343707"/>
            <a:ext cx="470732" cy="239358"/>
            <a:chOff x="0" y="0"/>
            <a:chExt cx="627643" cy="319144"/>
          </a:xfrm>
        </p:grpSpPr>
        <p:grpSp>
          <p:nvGrpSpPr>
            <p:cNvPr id="7" name="Group 7"/>
            <p:cNvGrpSpPr/>
            <p:nvPr/>
          </p:nvGrpSpPr>
          <p:grpSpPr>
            <a:xfrm>
              <a:off x="0" y="0"/>
              <a:ext cx="627643" cy="319144"/>
              <a:chOff x="0" y="0"/>
              <a:chExt cx="3763941" cy="1913890"/>
            </a:xfrm>
          </p:grpSpPr>
          <p:sp>
            <p:nvSpPr>
              <p:cNvPr id="8" name="Freeform 8"/>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FAFAF9"/>
              </a:solidFill>
            </p:spPr>
          </p:sp>
        </p:grpSp>
        <p:grpSp>
          <p:nvGrpSpPr>
            <p:cNvPr id="9" name="Group 9"/>
            <p:cNvGrpSpPr/>
            <p:nvPr/>
          </p:nvGrpSpPr>
          <p:grpSpPr>
            <a:xfrm>
              <a:off x="313822" y="20591"/>
              <a:ext cx="277962" cy="27796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grpSp>
      <p:sp>
        <p:nvSpPr>
          <p:cNvPr id="11" name="Freeform 11"/>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69348" y="6603632"/>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2"/>
            <a:stretch>
              <a:fillRect l="-38374" r="-16618" b="-286111"/>
            </a:stretch>
          </a:blipFill>
        </p:spPr>
      </p:sp>
      <p:sp>
        <p:nvSpPr>
          <p:cNvPr id="13" name="Freeform 13"/>
          <p:cNvSpPr/>
          <p:nvPr/>
        </p:nvSpPr>
        <p:spPr>
          <a:xfrm>
            <a:off x="7946800" y="921178"/>
            <a:ext cx="9312500" cy="7971193"/>
          </a:xfrm>
          <a:custGeom>
            <a:avLst/>
            <a:gdLst/>
            <a:ahLst/>
            <a:cxnLst/>
            <a:rect l="l" t="t" r="r" b="b"/>
            <a:pathLst>
              <a:path w="9312500" h="7971193">
                <a:moveTo>
                  <a:pt x="0" y="0"/>
                </a:moveTo>
                <a:lnTo>
                  <a:pt x="9312500" y="0"/>
                </a:lnTo>
                <a:lnTo>
                  <a:pt x="9312500" y="7971193"/>
                </a:lnTo>
                <a:lnTo>
                  <a:pt x="0" y="7971193"/>
                </a:lnTo>
                <a:lnTo>
                  <a:pt x="0" y="0"/>
                </a:lnTo>
                <a:close/>
              </a:path>
            </a:pathLst>
          </a:custGeom>
          <a:blipFill>
            <a:blip r:embed="rId5"/>
            <a:stretch>
              <a:fillRect/>
            </a:stretch>
          </a:blipFill>
        </p:spPr>
      </p:sp>
      <p:sp>
        <p:nvSpPr>
          <p:cNvPr id="14" name="TextBox 14"/>
          <p:cNvSpPr txBox="1"/>
          <p:nvPr/>
        </p:nvSpPr>
        <p:spPr>
          <a:xfrm>
            <a:off x="1156557" y="4342417"/>
            <a:ext cx="6127017" cy="801083"/>
          </a:xfrm>
          <a:prstGeom prst="rect">
            <a:avLst/>
          </a:prstGeom>
        </p:spPr>
        <p:txBody>
          <a:bodyPr lIns="0" tIns="0" rIns="0" bIns="0" rtlCol="0" anchor="t">
            <a:spAutoFit/>
          </a:bodyPr>
          <a:lstStyle/>
          <a:p>
            <a:pPr marL="0" lvl="0" indent="0" algn="l">
              <a:lnSpc>
                <a:spcPts val="6325"/>
              </a:lnSpc>
              <a:spcBef>
                <a:spcPct val="0"/>
              </a:spcBef>
            </a:pPr>
            <a:r>
              <a:rPr lang="en-US" sz="5271" b="1">
                <a:solidFill>
                  <a:srgbClr val="FDFCFC"/>
                </a:solidFill>
                <a:latin typeface="Open Sauce Bold"/>
                <a:ea typeface="Open Sauce Bold"/>
                <a:cs typeface="Open Sauce Bold"/>
                <a:sym typeface="Open Sauce Bold"/>
              </a:rPr>
              <a:t>Gene Expression</a:t>
            </a:r>
          </a:p>
        </p:txBody>
      </p:sp>
      <p:sp>
        <p:nvSpPr>
          <p:cNvPr id="15" name="TextBox 15"/>
          <p:cNvSpPr txBox="1"/>
          <p:nvPr/>
        </p:nvSpPr>
        <p:spPr>
          <a:xfrm>
            <a:off x="1156557" y="5105400"/>
            <a:ext cx="6127017" cy="798108"/>
          </a:xfrm>
          <a:prstGeom prst="rect">
            <a:avLst/>
          </a:prstGeom>
        </p:spPr>
        <p:txBody>
          <a:bodyPr lIns="0" tIns="0" rIns="0" bIns="0" rtlCol="0" anchor="t">
            <a:spAutoFit/>
          </a:bodyPr>
          <a:lstStyle/>
          <a:p>
            <a:pPr marL="501865" lvl="1" indent="-250933" algn="l">
              <a:lnSpc>
                <a:spcPts val="3254"/>
              </a:lnSpc>
              <a:buFont typeface="Arial"/>
              <a:buChar char="•"/>
            </a:pPr>
            <a:r>
              <a:rPr lang="en-US" sz="2324" spc="176">
                <a:solidFill>
                  <a:srgbClr val="FAFAF9"/>
                </a:solidFill>
                <a:latin typeface="Open Sauce"/>
                <a:ea typeface="Open Sauce"/>
                <a:cs typeface="Open Sauce"/>
                <a:sym typeface="Open Sauce"/>
              </a:rPr>
              <a:t>Codon and their corresponding Amino acid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AutoShape 2"/>
          <p:cNvSpPr/>
          <p:nvPr/>
        </p:nvSpPr>
        <p:spPr>
          <a:xfrm>
            <a:off x="1123154" y="1353519"/>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24488" y="1917187"/>
            <a:ext cx="7419512" cy="1790972"/>
          </a:xfrm>
          <a:custGeom>
            <a:avLst/>
            <a:gdLst/>
            <a:ahLst/>
            <a:cxnLst/>
            <a:rect l="l" t="t" r="r" b="b"/>
            <a:pathLst>
              <a:path w="7419512" h="1790972">
                <a:moveTo>
                  <a:pt x="0" y="0"/>
                </a:moveTo>
                <a:lnTo>
                  <a:pt x="7419512" y="0"/>
                </a:lnTo>
                <a:lnTo>
                  <a:pt x="7419512" y="1790972"/>
                </a:lnTo>
                <a:lnTo>
                  <a:pt x="0" y="1790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520928" y="3973354"/>
            <a:ext cx="7419512" cy="1790972"/>
          </a:xfrm>
          <a:custGeom>
            <a:avLst/>
            <a:gdLst/>
            <a:ahLst/>
            <a:cxnLst/>
            <a:rect l="l" t="t" r="r" b="b"/>
            <a:pathLst>
              <a:path w="7419512" h="1790972">
                <a:moveTo>
                  <a:pt x="0" y="0"/>
                </a:moveTo>
                <a:lnTo>
                  <a:pt x="7419513" y="0"/>
                </a:lnTo>
                <a:lnTo>
                  <a:pt x="7419513" y="1790972"/>
                </a:lnTo>
                <a:lnTo>
                  <a:pt x="0" y="1790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317369" y="6031026"/>
            <a:ext cx="7419512" cy="1790972"/>
          </a:xfrm>
          <a:custGeom>
            <a:avLst/>
            <a:gdLst/>
            <a:ahLst/>
            <a:cxnLst/>
            <a:rect l="l" t="t" r="r" b="b"/>
            <a:pathLst>
              <a:path w="7419512" h="1790972">
                <a:moveTo>
                  <a:pt x="0" y="0"/>
                </a:moveTo>
                <a:lnTo>
                  <a:pt x="7419512" y="0"/>
                </a:lnTo>
                <a:lnTo>
                  <a:pt x="7419512" y="1790972"/>
                </a:lnTo>
                <a:lnTo>
                  <a:pt x="0" y="1790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144988" y="8088698"/>
            <a:ext cx="7419512" cy="1790972"/>
          </a:xfrm>
          <a:custGeom>
            <a:avLst/>
            <a:gdLst/>
            <a:ahLst/>
            <a:cxnLst/>
            <a:rect l="l" t="t" r="r" b="b"/>
            <a:pathLst>
              <a:path w="7419512" h="1790972">
                <a:moveTo>
                  <a:pt x="0" y="0"/>
                </a:moveTo>
                <a:lnTo>
                  <a:pt x="7419512" y="0"/>
                </a:lnTo>
                <a:lnTo>
                  <a:pt x="7419512" y="1790972"/>
                </a:lnTo>
                <a:lnTo>
                  <a:pt x="0" y="1790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059844" y="2351589"/>
            <a:ext cx="922168" cy="92216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E4B"/>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4305"/>
                </a:lnSpc>
              </a:pPr>
              <a:r>
                <a:rPr lang="en-US" sz="3075">
                  <a:solidFill>
                    <a:srgbClr val="FFFFFF"/>
                  </a:solidFill>
                  <a:latin typeface="Open Sauce"/>
                  <a:ea typeface="Open Sauce"/>
                  <a:cs typeface="Open Sauce"/>
                  <a:sym typeface="Open Sauce"/>
                </a:rPr>
                <a:t>01</a:t>
              </a:r>
            </a:p>
          </p:txBody>
        </p:sp>
      </p:grpSp>
      <p:sp>
        <p:nvSpPr>
          <p:cNvPr id="11" name="TextBox 11"/>
          <p:cNvSpPr txBox="1"/>
          <p:nvPr/>
        </p:nvSpPr>
        <p:spPr>
          <a:xfrm>
            <a:off x="1028700" y="782336"/>
            <a:ext cx="5201984" cy="547370"/>
          </a:xfrm>
          <a:prstGeom prst="rect">
            <a:avLst/>
          </a:prstGeom>
        </p:spPr>
        <p:txBody>
          <a:bodyPr lIns="0" tIns="0" rIns="0" bIns="0" rtlCol="0" anchor="t">
            <a:spAutoFit/>
          </a:bodyPr>
          <a:lstStyle/>
          <a:p>
            <a:pPr marL="0" lvl="0" indent="0" algn="l">
              <a:lnSpc>
                <a:spcPts val="4479"/>
              </a:lnSpc>
            </a:pPr>
            <a:r>
              <a:rPr lang="en-US" sz="3199">
                <a:solidFill>
                  <a:srgbClr val="0C1016"/>
                </a:solidFill>
                <a:latin typeface="Open Sauce"/>
                <a:ea typeface="Open Sauce"/>
                <a:cs typeface="Open Sauce"/>
                <a:sym typeface="Open Sauce"/>
              </a:rPr>
              <a:t>An Overview </a:t>
            </a:r>
          </a:p>
        </p:txBody>
      </p:sp>
      <p:grpSp>
        <p:nvGrpSpPr>
          <p:cNvPr id="12" name="Group 12"/>
          <p:cNvGrpSpPr/>
          <p:nvPr/>
        </p:nvGrpSpPr>
        <p:grpSpPr>
          <a:xfrm>
            <a:off x="11564500" y="2033361"/>
            <a:ext cx="5525835" cy="4146256"/>
            <a:chOff x="0" y="0"/>
            <a:chExt cx="7367779" cy="5528341"/>
          </a:xfrm>
        </p:grpSpPr>
        <p:sp>
          <p:nvSpPr>
            <p:cNvPr id="13" name="TextBox 13"/>
            <p:cNvSpPr txBox="1"/>
            <p:nvPr/>
          </p:nvSpPr>
          <p:spPr>
            <a:xfrm>
              <a:off x="0" y="9525"/>
              <a:ext cx="7367779" cy="39528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0C1016"/>
                  </a:solidFill>
                  <a:latin typeface="Open Sauce Semi-Bold"/>
                  <a:ea typeface="Open Sauce Semi-Bold"/>
                  <a:cs typeface="Open Sauce Semi-Bold"/>
                  <a:sym typeface="Open Sauce Semi-Bold"/>
                </a:rPr>
                <a:t>Why it is important to study Microbial genetics?</a:t>
              </a:r>
            </a:p>
          </p:txBody>
        </p:sp>
        <p:sp>
          <p:nvSpPr>
            <p:cNvPr id="14" name="TextBox 14"/>
            <p:cNvSpPr txBox="1"/>
            <p:nvPr/>
          </p:nvSpPr>
          <p:spPr>
            <a:xfrm>
              <a:off x="0" y="4501335"/>
              <a:ext cx="5994332" cy="1027006"/>
            </a:xfrm>
            <a:prstGeom prst="rect">
              <a:avLst/>
            </a:prstGeom>
          </p:spPr>
          <p:txBody>
            <a:bodyPr lIns="0" tIns="0" rIns="0" bIns="0" rtlCol="0" anchor="t">
              <a:spAutoFit/>
            </a:bodyPr>
            <a:lstStyle/>
            <a:p>
              <a:pPr marL="0" lvl="0" indent="0" algn="l">
                <a:lnSpc>
                  <a:spcPts val="3220"/>
                </a:lnSpc>
              </a:pPr>
              <a:r>
                <a:rPr lang="en-US" sz="2300">
                  <a:solidFill>
                    <a:srgbClr val="0C1016"/>
                  </a:solidFill>
                  <a:latin typeface="Open Sauce"/>
                  <a:ea typeface="Open Sauce"/>
                  <a:cs typeface="Open Sauce"/>
                  <a:sym typeface="Open Sauce"/>
                </a:rPr>
                <a:t>Microbial Genetics in several fields</a:t>
              </a:r>
            </a:p>
          </p:txBody>
        </p:sp>
      </p:grpSp>
      <p:grpSp>
        <p:nvGrpSpPr>
          <p:cNvPr id="15" name="Group 15"/>
          <p:cNvGrpSpPr/>
          <p:nvPr/>
        </p:nvGrpSpPr>
        <p:grpSpPr>
          <a:xfrm>
            <a:off x="2856285" y="4407756"/>
            <a:ext cx="922168" cy="9221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E4B"/>
            </a:solidFill>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4305"/>
                </a:lnSpc>
              </a:pPr>
              <a:r>
                <a:rPr lang="en-US" sz="3075">
                  <a:solidFill>
                    <a:srgbClr val="FFFFFF"/>
                  </a:solidFill>
                  <a:latin typeface="Open Sauce"/>
                  <a:ea typeface="Open Sauce"/>
                  <a:cs typeface="Open Sauce"/>
                  <a:sym typeface="Open Sauce"/>
                </a:rPr>
                <a:t>02</a:t>
              </a:r>
            </a:p>
          </p:txBody>
        </p:sp>
      </p:grpSp>
      <p:grpSp>
        <p:nvGrpSpPr>
          <p:cNvPr id="18" name="Group 18"/>
          <p:cNvGrpSpPr/>
          <p:nvPr/>
        </p:nvGrpSpPr>
        <p:grpSpPr>
          <a:xfrm>
            <a:off x="3652726" y="6463924"/>
            <a:ext cx="922168" cy="9221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E4B"/>
            </a:solidFill>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4305"/>
                </a:lnSpc>
              </a:pPr>
              <a:r>
                <a:rPr lang="en-US" sz="3075">
                  <a:solidFill>
                    <a:srgbClr val="FFFFFF"/>
                  </a:solidFill>
                  <a:latin typeface="Open Sauce"/>
                  <a:ea typeface="Open Sauce"/>
                  <a:cs typeface="Open Sauce"/>
                  <a:sym typeface="Open Sauce"/>
                </a:rPr>
                <a:t>03</a:t>
              </a:r>
            </a:p>
          </p:txBody>
        </p:sp>
      </p:grpSp>
      <p:grpSp>
        <p:nvGrpSpPr>
          <p:cNvPr id="21" name="Group 21"/>
          <p:cNvGrpSpPr/>
          <p:nvPr/>
        </p:nvGrpSpPr>
        <p:grpSpPr>
          <a:xfrm>
            <a:off x="4449166" y="8520091"/>
            <a:ext cx="922168" cy="9221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E4B"/>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4305"/>
                </a:lnSpc>
              </a:pPr>
              <a:r>
                <a:rPr lang="en-US" sz="3075">
                  <a:solidFill>
                    <a:srgbClr val="FFFFFF"/>
                  </a:solidFill>
                  <a:latin typeface="Open Sauce"/>
                  <a:ea typeface="Open Sauce"/>
                  <a:cs typeface="Open Sauce"/>
                  <a:sym typeface="Open Sauce"/>
                </a:rPr>
                <a:t>03</a:t>
              </a:r>
            </a:p>
          </p:txBody>
        </p:sp>
      </p:grpSp>
      <p:sp>
        <p:nvSpPr>
          <p:cNvPr id="24" name="TextBox 24"/>
          <p:cNvSpPr txBox="1"/>
          <p:nvPr/>
        </p:nvSpPr>
        <p:spPr>
          <a:xfrm>
            <a:off x="3317369" y="2278003"/>
            <a:ext cx="5328030" cy="1012190"/>
          </a:xfrm>
          <a:prstGeom prst="rect">
            <a:avLst/>
          </a:prstGeom>
        </p:spPr>
        <p:txBody>
          <a:bodyPr lIns="0" tIns="0" rIns="0" bIns="0" rtlCol="0" anchor="t">
            <a:spAutoFit/>
          </a:bodyPr>
          <a:lstStyle/>
          <a:p>
            <a:pPr marL="0" lvl="0" indent="0" algn="l">
              <a:lnSpc>
                <a:spcPts val="4060"/>
              </a:lnSpc>
            </a:pPr>
            <a:r>
              <a:rPr lang="en-US" sz="2900" b="1">
                <a:solidFill>
                  <a:srgbClr val="0C1016"/>
                </a:solidFill>
                <a:latin typeface="Open Sauce Bold"/>
                <a:ea typeface="Open Sauce Bold"/>
                <a:cs typeface="Open Sauce Bold"/>
                <a:sym typeface="Open Sauce Bold"/>
              </a:rPr>
              <a:t>Understanding Fundamental Biological Processes</a:t>
            </a:r>
          </a:p>
        </p:txBody>
      </p:sp>
      <p:sp>
        <p:nvSpPr>
          <p:cNvPr id="25" name="TextBox 25"/>
          <p:cNvSpPr txBox="1"/>
          <p:nvPr/>
        </p:nvSpPr>
        <p:spPr>
          <a:xfrm>
            <a:off x="4113810" y="4571161"/>
            <a:ext cx="5328030" cy="497840"/>
          </a:xfrm>
          <a:prstGeom prst="rect">
            <a:avLst/>
          </a:prstGeom>
        </p:spPr>
        <p:txBody>
          <a:bodyPr lIns="0" tIns="0" rIns="0" bIns="0" rtlCol="0" anchor="t">
            <a:spAutoFit/>
          </a:bodyPr>
          <a:lstStyle/>
          <a:p>
            <a:pPr marL="0" lvl="0" indent="0" algn="l">
              <a:lnSpc>
                <a:spcPts val="4060"/>
              </a:lnSpc>
            </a:pPr>
            <a:r>
              <a:rPr lang="en-US" sz="2900" b="1">
                <a:solidFill>
                  <a:srgbClr val="0C1016"/>
                </a:solidFill>
                <a:latin typeface="Open Sauce Bold"/>
                <a:ea typeface="Open Sauce Bold"/>
                <a:cs typeface="Open Sauce Bold"/>
                <a:sym typeface="Open Sauce Bold"/>
              </a:rPr>
              <a:t>Applications in Medicine</a:t>
            </a:r>
          </a:p>
        </p:txBody>
      </p:sp>
      <p:sp>
        <p:nvSpPr>
          <p:cNvPr id="26" name="TextBox 26"/>
          <p:cNvSpPr txBox="1"/>
          <p:nvPr/>
        </p:nvSpPr>
        <p:spPr>
          <a:xfrm>
            <a:off x="4910250" y="6349970"/>
            <a:ext cx="5328030" cy="1012190"/>
          </a:xfrm>
          <a:prstGeom prst="rect">
            <a:avLst/>
          </a:prstGeom>
        </p:spPr>
        <p:txBody>
          <a:bodyPr lIns="0" tIns="0" rIns="0" bIns="0" rtlCol="0" anchor="t">
            <a:spAutoFit/>
          </a:bodyPr>
          <a:lstStyle/>
          <a:p>
            <a:pPr marL="0" lvl="0" indent="0" algn="l">
              <a:lnSpc>
                <a:spcPts val="4060"/>
              </a:lnSpc>
            </a:pPr>
            <a:r>
              <a:rPr lang="en-US" sz="2900" b="1">
                <a:solidFill>
                  <a:srgbClr val="0C1016"/>
                </a:solidFill>
                <a:latin typeface="Open Sauce Bold"/>
                <a:ea typeface="Open Sauce Bold"/>
                <a:cs typeface="Open Sauce Bold"/>
                <a:sym typeface="Open Sauce Bold"/>
              </a:rPr>
              <a:t>Biotechnology and Genetic Engineering</a:t>
            </a:r>
          </a:p>
        </p:txBody>
      </p:sp>
      <p:sp>
        <p:nvSpPr>
          <p:cNvPr id="27" name="TextBox 27"/>
          <p:cNvSpPr txBox="1"/>
          <p:nvPr/>
        </p:nvSpPr>
        <p:spPr>
          <a:xfrm>
            <a:off x="5706691" y="8385953"/>
            <a:ext cx="5328030" cy="1012190"/>
          </a:xfrm>
          <a:prstGeom prst="rect">
            <a:avLst/>
          </a:prstGeom>
        </p:spPr>
        <p:txBody>
          <a:bodyPr lIns="0" tIns="0" rIns="0" bIns="0" rtlCol="0" anchor="t">
            <a:spAutoFit/>
          </a:bodyPr>
          <a:lstStyle/>
          <a:p>
            <a:pPr marL="0" lvl="0" indent="0" algn="l">
              <a:lnSpc>
                <a:spcPts val="4060"/>
              </a:lnSpc>
            </a:pPr>
            <a:r>
              <a:rPr lang="en-US" sz="2900" b="1">
                <a:solidFill>
                  <a:srgbClr val="0C1016"/>
                </a:solidFill>
                <a:latin typeface="Open Sauce Bold"/>
                <a:ea typeface="Open Sauce Bold"/>
                <a:cs typeface="Open Sauce Bold"/>
                <a:sym typeface="Open Sauce Bold"/>
              </a:rPr>
              <a:t>Research and Critical Thinking Skills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11500707" y="7878784"/>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2"/>
            <a:stretch>
              <a:fillRect b="-297342"/>
            </a:stretch>
          </a:blipFill>
        </p:spPr>
      </p:sp>
      <p:sp>
        <p:nvSpPr>
          <p:cNvPr id="3" name="Freeform 3"/>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sp>
      <p:sp>
        <p:nvSpPr>
          <p:cNvPr id="5" name="Freeform 5"/>
          <p:cNvSpPr/>
          <p:nvPr/>
        </p:nvSpPr>
        <p:spPr>
          <a:xfrm>
            <a:off x="1174345" y="2075623"/>
            <a:ext cx="8826299" cy="6135754"/>
          </a:xfrm>
          <a:custGeom>
            <a:avLst/>
            <a:gdLst/>
            <a:ahLst/>
            <a:cxnLst/>
            <a:rect l="l" t="t" r="r" b="b"/>
            <a:pathLst>
              <a:path w="8826299" h="6135754">
                <a:moveTo>
                  <a:pt x="0" y="0"/>
                </a:moveTo>
                <a:lnTo>
                  <a:pt x="8826299" y="0"/>
                </a:lnTo>
                <a:lnTo>
                  <a:pt x="8826299" y="6135754"/>
                </a:lnTo>
                <a:lnTo>
                  <a:pt x="0" y="6135754"/>
                </a:lnTo>
                <a:lnTo>
                  <a:pt x="0" y="0"/>
                </a:lnTo>
                <a:close/>
              </a:path>
            </a:pathLst>
          </a:custGeom>
          <a:blipFill>
            <a:blip r:embed="rId5"/>
            <a:stretch>
              <a:fillRect/>
            </a:stretch>
          </a:blipFill>
          <a:ln w="38100" cap="sq">
            <a:solidFill>
              <a:srgbClr val="000000"/>
            </a:solidFill>
            <a:prstDash val="solid"/>
            <a:miter/>
          </a:ln>
        </p:spPr>
      </p:sp>
      <p:grpSp>
        <p:nvGrpSpPr>
          <p:cNvPr id="6" name="Group 6"/>
          <p:cNvGrpSpPr/>
          <p:nvPr/>
        </p:nvGrpSpPr>
        <p:grpSpPr>
          <a:xfrm>
            <a:off x="10370853" y="1093240"/>
            <a:ext cx="6888447" cy="8100519"/>
            <a:chOff x="0" y="0"/>
            <a:chExt cx="9184596" cy="10800692"/>
          </a:xfrm>
        </p:grpSpPr>
        <p:sp>
          <p:nvSpPr>
            <p:cNvPr id="7" name="TextBox 7"/>
            <p:cNvSpPr txBox="1"/>
            <p:nvPr/>
          </p:nvSpPr>
          <p:spPr>
            <a:xfrm>
              <a:off x="0" y="10340808"/>
              <a:ext cx="9184596" cy="459884"/>
            </a:xfrm>
            <a:prstGeom prst="rect">
              <a:avLst/>
            </a:prstGeom>
          </p:spPr>
          <p:txBody>
            <a:bodyPr lIns="0" tIns="0" rIns="0" bIns="0" rtlCol="0" anchor="t">
              <a:spAutoFit/>
            </a:bodyPr>
            <a:lstStyle/>
            <a:p>
              <a:pPr marL="0" lvl="0" indent="0" algn="l">
                <a:lnSpc>
                  <a:spcPts val="2905"/>
                </a:lnSpc>
                <a:spcBef>
                  <a:spcPct val="0"/>
                </a:spcBef>
              </a:pPr>
              <a:r>
                <a:rPr lang="en-US" sz="2075" b="1">
                  <a:solidFill>
                    <a:srgbClr val="0C1016"/>
                  </a:solidFill>
                  <a:latin typeface="Open Sauce Bold"/>
                  <a:ea typeface="Open Sauce Bold"/>
                  <a:cs typeface="Open Sauce Bold"/>
                  <a:sym typeface="Open Sauce Bold"/>
                </a:rPr>
                <a:t>FROM MRNA TO AMINO ACID CHAIN</a:t>
              </a:r>
            </a:p>
          </p:txBody>
        </p:sp>
        <p:sp>
          <p:nvSpPr>
            <p:cNvPr id="8" name="TextBox 8"/>
            <p:cNvSpPr txBox="1"/>
            <p:nvPr/>
          </p:nvSpPr>
          <p:spPr>
            <a:xfrm>
              <a:off x="0" y="0"/>
              <a:ext cx="9184596" cy="9753203"/>
            </a:xfrm>
            <a:prstGeom prst="rect">
              <a:avLst/>
            </a:prstGeom>
          </p:spPr>
          <p:txBody>
            <a:bodyPr lIns="0" tIns="0" rIns="0" bIns="0" rtlCol="0" anchor="t">
              <a:spAutoFit/>
            </a:bodyPr>
            <a:lstStyle/>
            <a:p>
              <a:pPr marL="0" lvl="0" indent="0" algn="l">
                <a:lnSpc>
                  <a:spcPts val="4815"/>
                </a:lnSpc>
                <a:spcBef>
                  <a:spcPct val="0"/>
                </a:spcBef>
              </a:pPr>
              <a:r>
                <a:rPr lang="en-US" sz="4012">
                  <a:solidFill>
                    <a:srgbClr val="0C1016"/>
                  </a:solidFill>
                  <a:latin typeface="Open Sauce"/>
                  <a:ea typeface="Open Sauce"/>
                  <a:cs typeface="Open Sauce"/>
                  <a:sym typeface="Open Sauce"/>
                </a:rPr>
                <a:t>translation is the process in living cells in which proteins are produced using RNA molecules as templates. The generated protein is a sequence of amino acids. This sequence is determined by the sequence of nucleotides in the RNA. The nucleotides are considered three at a time.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BBC1BA"/>
            </a:solidFill>
          </p:spPr>
        </p:sp>
      </p:grpSp>
      <p:sp>
        <p:nvSpPr>
          <p:cNvPr id="4" name="Freeform 4"/>
          <p:cNvSpPr/>
          <p:nvPr/>
        </p:nvSpPr>
        <p:spPr>
          <a:xfrm>
            <a:off x="1245637" y="1828800"/>
            <a:ext cx="11830068" cy="2984740"/>
          </a:xfrm>
          <a:custGeom>
            <a:avLst/>
            <a:gdLst/>
            <a:ahLst/>
            <a:cxnLst/>
            <a:rect l="l" t="t" r="r" b="b"/>
            <a:pathLst>
              <a:path w="11830068" h="2984740">
                <a:moveTo>
                  <a:pt x="0" y="0"/>
                </a:moveTo>
                <a:lnTo>
                  <a:pt x="11830068" y="0"/>
                </a:lnTo>
                <a:lnTo>
                  <a:pt x="11830068" y="2984740"/>
                </a:lnTo>
                <a:lnTo>
                  <a:pt x="0" y="2984740"/>
                </a:lnTo>
                <a:lnTo>
                  <a:pt x="0" y="0"/>
                </a:lnTo>
                <a:close/>
              </a:path>
            </a:pathLst>
          </a:custGeom>
          <a:blipFill>
            <a:blip r:embed="rId3"/>
            <a:stretch>
              <a:fillRect t="-229302"/>
            </a:stretch>
          </a:blipFill>
        </p:spPr>
      </p:sp>
      <p:sp>
        <p:nvSpPr>
          <p:cNvPr id="5" name="AutoShape 5"/>
          <p:cNvSpPr/>
          <p:nvPr/>
        </p:nvSpPr>
        <p:spPr>
          <a:xfrm>
            <a:off x="1028700" y="1438275"/>
            <a:ext cx="1202667" cy="0"/>
          </a:xfrm>
          <a:prstGeom prst="line">
            <a:avLst/>
          </a:prstGeom>
          <a:ln w="47625" cap="flat">
            <a:solidFill>
              <a:srgbClr val="61767F"/>
            </a:solidFill>
            <a:prstDash val="solid"/>
            <a:headEnd type="none" w="sm" len="sm"/>
            <a:tailEnd type="none" w="sm" len="sm"/>
          </a:ln>
        </p:spPr>
      </p:sp>
      <p:sp>
        <p:nvSpPr>
          <p:cNvPr id="6" name="Freeform 6"/>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976671" y="3430065"/>
            <a:ext cx="6810998" cy="5042459"/>
          </a:xfrm>
          <a:custGeom>
            <a:avLst/>
            <a:gdLst/>
            <a:ahLst/>
            <a:cxnLst/>
            <a:rect l="l" t="t" r="r" b="b"/>
            <a:pathLst>
              <a:path w="6810998" h="5042459">
                <a:moveTo>
                  <a:pt x="0" y="0"/>
                </a:moveTo>
                <a:lnTo>
                  <a:pt x="6810998" y="0"/>
                </a:lnTo>
                <a:lnTo>
                  <a:pt x="6810998" y="5042459"/>
                </a:lnTo>
                <a:lnTo>
                  <a:pt x="0" y="5042459"/>
                </a:lnTo>
                <a:lnTo>
                  <a:pt x="0" y="0"/>
                </a:lnTo>
                <a:close/>
              </a:path>
            </a:pathLst>
          </a:custGeom>
          <a:blipFill>
            <a:blip r:embed="rId6"/>
            <a:stretch>
              <a:fillRect t="-587" b="-587"/>
            </a:stretch>
          </a:blipFill>
        </p:spPr>
      </p:sp>
      <p:sp>
        <p:nvSpPr>
          <p:cNvPr id="8" name="TextBox 8"/>
          <p:cNvSpPr txBox="1"/>
          <p:nvPr/>
        </p:nvSpPr>
        <p:spPr>
          <a:xfrm>
            <a:off x="618178" y="2587695"/>
            <a:ext cx="8899175" cy="733475"/>
          </a:xfrm>
          <a:prstGeom prst="rect">
            <a:avLst/>
          </a:prstGeom>
        </p:spPr>
        <p:txBody>
          <a:bodyPr lIns="0" tIns="0" rIns="0" bIns="0" rtlCol="0" anchor="t">
            <a:spAutoFit/>
          </a:bodyPr>
          <a:lstStyle/>
          <a:p>
            <a:pPr marL="0" lvl="0" indent="0" algn="l">
              <a:lnSpc>
                <a:spcPts val="5806"/>
              </a:lnSpc>
              <a:spcBef>
                <a:spcPct val="0"/>
              </a:spcBef>
            </a:pPr>
            <a:r>
              <a:rPr lang="en-US" sz="4838" b="1">
                <a:solidFill>
                  <a:srgbClr val="0C1016"/>
                </a:solidFill>
                <a:latin typeface="Open Sauce Semi-Bold"/>
                <a:ea typeface="Open Sauce Semi-Bold"/>
                <a:cs typeface="Open Sauce Semi-Bold"/>
                <a:sym typeface="Open Sauce Semi-Bold"/>
              </a:rPr>
              <a:t>Overview</a:t>
            </a:r>
          </a:p>
        </p:txBody>
      </p:sp>
      <p:sp>
        <p:nvSpPr>
          <p:cNvPr id="9" name="TextBox 9"/>
          <p:cNvSpPr txBox="1"/>
          <p:nvPr/>
        </p:nvSpPr>
        <p:spPr>
          <a:xfrm>
            <a:off x="1028700" y="3681431"/>
            <a:ext cx="9594525" cy="4245082"/>
          </a:xfrm>
          <a:prstGeom prst="rect">
            <a:avLst/>
          </a:prstGeom>
        </p:spPr>
        <p:txBody>
          <a:bodyPr lIns="0" tIns="0" rIns="0" bIns="0" rtlCol="0" anchor="t">
            <a:spAutoFit/>
          </a:bodyPr>
          <a:lstStyle/>
          <a:p>
            <a:pPr algn="l">
              <a:lnSpc>
                <a:spcPts val="4140"/>
              </a:lnSpc>
            </a:pPr>
            <a:r>
              <a:rPr lang="en-US" sz="2957">
                <a:solidFill>
                  <a:srgbClr val="0C1016"/>
                </a:solidFill>
                <a:latin typeface="Open Sauce"/>
                <a:ea typeface="Open Sauce"/>
                <a:cs typeface="Open Sauce"/>
                <a:sym typeface="Open Sauce"/>
              </a:rPr>
              <a:t>1. </a:t>
            </a:r>
            <a:r>
              <a:rPr lang="en-US" sz="2957" b="1">
                <a:solidFill>
                  <a:srgbClr val="0C1016"/>
                </a:solidFill>
                <a:latin typeface="Open Sauce Bold"/>
                <a:ea typeface="Open Sauce Bold"/>
                <a:cs typeface="Open Sauce Bold"/>
                <a:sym typeface="Open Sauce Bold"/>
              </a:rPr>
              <a:t>Initiation</a:t>
            </a:r>
            <a:r>
              <a:rPr lang="en-US" sz="2957">
                <a:solidFill>
                  <a:srgbClr val="0C1016"/>
                </a:solidFill>
                <a:latin typeface="Open Sauce"/>
                <a:ea typeface="Open Sauce"/>
                <a:cs typeface="Open Sauce"/>
                <a:sym typeface="Open Sauce"/>
              </a:rPr>
              <a:t>:</a:t>
            </a:r>
          </a:p>
          <a:p>
            <a:pPr algn="l">
              <a:lnSpc>
                <a:spcPts val="3580"/>
              </a:lnSpc>
            </a:pPr>
            <a:r>
              <a:rPr lang="en-US" sz="2557">
                <a:solidFill>
                  <a:srgbClr val="0C1016"/>
                </a:solidFill>
                <a:latin typeface="Open Sauce"/>
                <a:ea typeface="Open Sauce"/>
                <a:cs typeface="Open Sauce"/>
                <a:sym typeface="Open Sauce"/>
              </a:rPr>
              <a:t>Ribosome assembly at the start codon (AUG).</a:t>
            </a:r>
          </a:p>
          <a:p>
            <a:pPr algn="l">
              <a:lnSpc>
                <a:spcPts val="3580"/>
              </a:lnSpc>
            </a:pPr>
            <a:r>
              <a:rPr lang="en-US" sz="2557">
                <a:solidFill>
                  <a:srgbClr val="0C1016"/>
                </a:solidFill>
                <a:latin typeface="Open Sauce"/>
                <a:ea typeface="Open Sauce"/>
                <a:cs typeface="Open Sauce"/>
                <a:sym typeface="Open Sauce"/>
              </a:rPr>
              <a:t>Binding of initiator tRNA carrying methionine.</a:t>
            </a:r>
          </a:p>
          <a:p>
            <a:pPr algn="l">
              <a:lnSpc>
                <a:spcPts val="4140"/>
              </a:lnSpc>
            </a:pPr>
            <a:r>
              <a:rPr lang="en-US" sz="2957">
                <a:solidFill>
                  <a:srgbClr val="0C1016"/>
                </a:solidFill>
                <a:latin typeface="Open Sauce"/>
                <a:ea typeface="Open Sauce"/>
                <a:cs typeface="Open Sauce"/>
                <a:sym typeface="Open Sauce"/>
              </a:rPr>
              <a:t>2. </a:t>
            </a:r>
            <a:r>
              <a:rPr lang="en-US" sz="2957" b="1">
                <a:solidFill>
                  <a:srgbClr val="0C1016"/>
                </a:solidFill>
                <a:latin typeface="Open Sauce Bold"/>
                <a:ea typeface="Open Sauce Bold"/>
                <a:cs typeface="Open Sauce Bold"/>
                <a:sym typeface="Open Sauce Bold"/>
              </a:rPr>
              <a:t>Elongation</a:t>
            </a:r>
            <a:r>
              <a:rPr lang="en-US" sz="2957">
                <a:solidFill>
                  <a:srgbClr val="0C1016"/>
                </a:solidFill>
                <a:latin typeface="Open Sauce"/>
                <a:ea typeface="Open Sauce"/>
                <a:cs typeface="Open Sauce"/>
                <a:sym typeface="Open Sauce"/>
              </a:rPr>
              <a:t>:</a:t>
            </a:r>
          </a:p>
          <a:p>
            <a:pPr algn="l">
              <a:lnSpc>
                <a:spcPts val="3580"/>
              </a:lnSpc>
            </a:pPr>
            <a:r>
              <a:rPr lang="en-US" sz="2557">
                <a:solidFill>
                  <a:srgbClr val="0C1016"/>
                </a:solidFill>
                <a:latin typeface="Open Sauce"/>
                <a:ea typeface="Open Sauce"/>
                <a:cs typeface="Open Sauce"/>
                <a:sym typeface="Open Sauce"/>
              </a:rPr>
              <a:t>Codon recognition, peptide bond formation, and translocation.</a:t>
            </a:r>
          </a:p>
          <a:p>
            <a:pPr algn="l">
              <a:lnSpc>
                <a:spcPts val="4140"/>
              </a:lnSpc>
            </a:pPr>
            <a:r>
              <a:rPr lang="en-US" sz="2957">
                <a:solidFill>
                  <a:srgbClr val="0C1016"/>
                </a:solidFill>
                <a:latin typeface="Open Sauce"/>
                <a:ea typeface="Open Sauce"/>
                <a:cs typeface="Open Sauce"/>
                <a:sym typeface="Open Sauce"/>
              </a:rPr>
              <a:t>3. </a:t>
            </a:r>
            <a:r>
              <a:rPr lang="en-US" sz="2957" b="1">
                <a:solidFill>
                  <a:srgbClr val="0C1016"/>
                </a:solidFill>
                <a:latin typeface="Open Sauce Bold"/>
                <a:ea typeface="Open Sauce Bold"/>
                <a:cs typeface="Open Sauce Bold"/>
                <a:sym typeface="Open Sauce Bold"/>
              </a:rPr>
              <a:t>Termination</a:t>
            </a:r>
            <a:r>
              <a:rPr lang="en-US" sz="2957">
                <a:solidFill>
                  <a:srgbClr val="0C1016"/>
                </a:solidFill>
                <a:latin typeface="Open Sauce"/>
                <a:ea typeface="Open Sauce"/>
                <a:cs typeface="Open Sauce"/>
                <a:sym typeface="Open Sauce"/>
              </a:rPr>
              <a:t>:</a:t>
            </a:r>
          </a:p>
          <a:p>
            <a:pPr algn="l">
              <a:lnSpc>
                <a:spcPts val="3580"/>
              </a:lnSpc>
            </a:pPr>
            <a:r>
              <a:rPr lang="en-US" sz="2557">
                <a:solidFill>
                  <a:srgbClr val="0C1016"/>
                </a:solidFill>
                <a:latin typeface="Open Sauce"/>
                <a:ea typeface="Open Sauce"/>
                <a:cs typeface="Open Sauce"/>
                <a:sym typeface="Open Sauce"/>
              </a:rPr>
              <a:t>Recognition of stop codon and release of the polypeptide.</a:t>
            </a:r>
          </a:p>
          <a:p>
            <a:pPr algn="l">
              <a:lnSpc>
                <a:spcPts val="3580"/>
              </a:lnSpc>
            </a:pPr>
            <a:endParaRPr lang="en-US" sz="2557">
              <a:solidFill>
                <a:srgbClr val="0C1016"/>
              </a:solidFill>
              <a:latin typeface="Open Sauce"/>
              <a:ea typeface="Open Sauce"/>
              <a:cs typeface="Open Sauce"/>
              <a:sym typeface="Open Sauce"/>
            </a:endParaRPr>
          </a:p>
        </p:txBody>
      </p:sp>
      <p:sp>
        <p:nvSpPr>
          <p:cNvPr id="10" name="TextBox 10"/>
          <p:cNvSpPr txBox="1"/>
          <p:nvPr/>
        </p:nvSpPr>
        <p:spPr>
          <a:xfrm>
            <a:off x="1028700" y="981075"/>
            <a:ext cx="5201984" cy="439370"/>
          </a:xfrm>
          <a:prstGeom prst="rect">
            <a:avLst/>
          </a:prstGeom>
        </p:spPr>
        <p:txBody>
          <a:bodyPr lIns="0" tIns="0" rIns="0" bIns="0" rtlCol="0" anchor="t">
            <a:spAutoFit/>
          </a:bodyPr>
          <a:lstStyle/>
          <a:p>
            <a:pPr marL="0" lvl="0" indent="0" algn="l">
              <a:lnSpc>
                <a:spcPts val="3605"/>
              </a:lnSpc>
            </a:pPr>
            <a:r>
              <a:rPr lang="en-US" sz="2575" b="1">
                <a:solidFill>
                  <a:srgbClr val="0C1016"/>
                </a:solidFill>
                <a:latin typeface="Open Sauce Bold"/>
                <a:ea typeface="Open Sauce Bold"/>
                <a:cs typeface="Open Sauce Bold"/>
                <a:sym typeface="Open Sauce Bold"/>
              </a:rPr>
              <a:t>GENE EXPRESSION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1828800"/>
            <a:ext cx="17854104" cy="8231847"/>
            <a:chOff x="0" y="0"/>
            <a:chExt cx="2924524" cy="1348387"/>
          </a:xfrm>
        </p:grpSpPr>
        <p:sp>
          <p:nvSpPr>
            <p:cNvPr id="3" name="Freeform 3"/>
            <p:cNvSpPr/>
            <p:nvPr/>
          </p:nvSpPr>
          <p:spPr>
            <a:xfrm>
              <a:off x="0" y="0"/>
              <a:ext cx="2924525" cy="1348387"/>
            </a:xfrm>
            <a:custGeom>
              <a:avLst/>
              <a:gdLst/>
              <a:ahLst/>
              <a:cxnLst/>
              <a:rect l="l" t="t" r="r" b="b"/>
              <a:pathLst>
                <a:path w="2924525" h="1348387">
                  <a:moveTo>
                    <a:pt x="2800064" y="1348387"/>
                  </a:moveTo>
                  <a:lnTo>
                    <a:pt x="124460" y="1348387"/>
                  </a:lnTo>
                  <a:cubicBezTo>
                    <a:pt x="55880" y="1348387"/>
                    <a:pt x="0" y="1292507"/>
                    <a:pt x="0" y="1223927"/>
                  </a:cubicBezTo>
                  <a:lnTo>
                    <a:pt x="0" y="124460"/>
                  </a:lnTo>
                  <a:cubicBezTo>
                    <a:pt x="0" y="55880"/>
                    <a:pt x="55880" y="0"/>
                    <a:pt x="124460" y="0"/>
                  </a:cubicBezTo>
                  <a:lnTo>
                    <a:pt x="2800065" y="0"/>
                  </a:lnTo>
                  <a:cubicBezTo>
                    <a:pt x="2868644" y="0"/>
                    <a:pt x="2924525" y="55880"/>
                    <a:pt x="2924525" y="124460"/>
                  </a:cubicBezTo>
                  <a:lnTo>
                    <a:pt x="2924525" y="1223927"/>
                  </a:lnTo>
                  <a:cubicBezTo>
                    <a:pt x="2924525" y="1292507"/>
                    <a:pt x="2868644" y="1348387"/>
                    <a:pt x="2800065" y="1348387"/>
                  </a:cubicBezTo>
                  <a:close/>
                </a:path>
              </a:pathLst>
            </a:custGeom>
            <a:solidFill>
              <a:srgbClr val="61767F"/>
            </a:solidFill>
          </p:spPr>
        </p:sp>
      </p:grpSp>
      <p:sp>
        <p:nvSpPr>
          <p:cNvPr id="4" name="Freeform 4"/>
          <p:cNvSpPr/>
          <p:nvPr/>
        </p:nvSpPr>
        <p:spPr>
          <a:xfrm>
            <a:off x="1245637" y="1828800"/>
            <a:ext cx="11830068" cy="2984740"/>
          </a:xfrm>
          <a:custGeom>
            <a:avLst/>
            <a:gdLst/>
            <a:ahLst/>
            <a:cxnLst/>
            <a:rect l="l" t="t" r="r" b="b"/>
            <a:pathLst>
              <a:path w="11830068" h="2984740">
                <a:moveTo>
                  <a:pt x="0" y="0"/>
                </a:moveTo>
                <a:lnTo>
                  <a:pt x="11830068" y="0"/>
                </a:lnTo>
                <a:lnTo>
                  <a:pt x="11830068" y="2984740"/>
                </a:lnTo>
                <a:lnTo>
                  <a:pt x="0" y="2984740"/>
                </a:lnTo>
                <a:lnTo>
                  <a:pt x="0" y="0"/>
                </a:lnTo>
                <a:close/>
              </a:path>
            </a:pathLst>
          </a:custGeom>
          <a:blipFill>
            <a:blip r:embed="rId3"/>
            <a:stretch>
              <a:fillRect t="-229302"/>
            </a:stretch>
          </a:blipFill>
        </p:spPr>
      </p:sp>
      <p:sp>
        <p:nvSpPr>
          <p:cNvPr id="5" name="AutoShape 5"/>
          <p:cNvSpPr/>
          <p:nvPr/>
        </p:nvSpPr>
        <p:spPr>
          <a:xfrm>
            <a:off x="1028700" y="1438275"/>
            <a:ext cx="1202667" cy="0"/>
          </a:xfrm>
          <a:prstGeom prst="line">
            <a:avLst/>
          </a:prstGeom>
          <a:ln w="47625" cap="flat">
            <a:solidFill>
              <a:srgbClr val="61767F"/>
            </a:solidFill>
            <a:prstDash val="solid"/>
            <a:headEnd type="none" w="sm" len="sm"/>
            <a:tailEnd type="none" w="sm" len="sm"/>
          </a:ln>
        </p:spPr>
      </p:sp>
      <p:sp>
        <p:nvSpPr>
          <p:cNvPr id="6" name="Freeform 6"/>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370577" y="2954433"/>
            <a:ext cx="7402375" cy="5958009"/>
          </a:xfrm>
          <a:custGeom>
            <a:avLst/>
            <a:gdLst/>
            <a:ahLst/>
            <a:cxnLst/>
            <a:rect l="l" t="t" r="r" b="b"/>
            <a:pathLst>
              <a:path w="7402375" h="5958009">
                <a:moveTo>
                  <a:pt x="0" y="0"/>
                </a:moveTo>
                <a:lnTo>
                  <a:pt x="7402376" y="0"/>
                </a:lnTo>
                <a:lnTo>
                  <a:pt x="7402376" y="5958009"/>
                </a:lnTo>
                <a:lnTo>
                  <a:pt x="0" y="5958009"/>
                </a:lnTo>
                <a:lnTo>
                  <a:pt x="0" y="0"/>
                </a:lnTo>
                <a:close/>
              </a:path>
            </a:pathLst>
          </a:custGeom>
          <a:blipFill>
            <a:blip r:embed="rId6"/>
            <a:stretch>
              <a:fillRect/>
            </a:stretch>
          </a:blipFill>
        </p:spPr>
      </p:sp>
      <p:sp>
        <p:nvSpPr>
          <p:cNvPr id="8" name="TextBox 8"/>
          <p:cNvSpPr txBox="1"/>
          <p:nvPr/>
        </p:nvSpPr>
        <p:spPr>
          <a:xfrm>
            <a:off x="539123" y="1984516"/>
            <a:ext cx="9594525" cy="8346299"/>
          </a:xfrm>
          <a:prstGeom prst="rect">
            <a:avLst/>
          </a:prstGeom>
        </p:spPr>
        <p:txBody>
          <a:bodyPr lIns="0" tIns="0" rIns="0" bIns="0" rtlCol="0" anchor="t">
            <a:spAutoFit/>
          </a:bodyPr>
          <a:lstStyle/>
          <a:p>
            <a:pPr algn="l">
              <a:lnSpc>
                <a:spcPts val="4560"/>
              </a:lnSpc>
            </a:pPr>
            <a:r>
              <a:rPr lang="en-US" sz="3257" b="1">
                <a:solidFill>
                  <a:srgbClr val="0C1016"/>
                </a:solidFill>
                <a:latin typeface="Open Sauce Bold"/>
                <a:ea typeface="Open Sauce Bold"/>
                <a:cs typeface="Open Sauce Bold"/>
                <a:sym typeface="Open Sauce Bold"/>
              </a:rPr>
              <a:t>Initiation</a:t>
            </a:r>
          </a:p>
          <a:p>
            <a:pPr marL="638525" lvl="1" indent="-319263" algn="l">
              <a:lnSpc>
                <a:spcPts val="4140"/>
              </a:lnSpc>
              <a:buFont typeface="Arial"/>
              <a:buChar char="•"/>
            </a:pPr>
            <a:r>
              <a:rPr lang="en-US" sz="2957" b="1">
                <a:solidFill>
                  <a:srgbClr val="0C1016"/>
                </a:solidFill>
                <a:latin typeface="Open Sauce Bold"/>
                <a:ea typeface="Open Sauce Bold"/>
                <a:cs typeface="Open Sauce Bold"/>
                <a:sym typeface="Open Sauce Bold"/>
              </a:rPr>
              <a:t>Ribosome Assembly</a:t>
            </a:r>
            <a:r>
              <a:rPr lang="en-US" sz="2957">
                <a:solidFill>
                  <a:srgbClr val="0C1016"/>
                </a:solidFill>
                <a:latin typeface="Open Sauce"/>
                <a:ea typeface="Open Sauce"/>
                <a:cs typeface="Open Sauce"/>
                <a:sym typeface="Open Sauce"/>
              </a:rPr>
              <a:t>:</a:t>
            </a:r>
          </a:p>
          <a:p>
            <a:pPr marL="1277051" lvl="2" indent="-425684" algn="l">
              <a:lnSpc>
                <a:spcPts val="4140"/>
              </a:lnSpc>
              <a:buFont typeface="Arial"/>
              <a:buChar char="⚬"/>
            </a:pPr>
            <a:r>
              <a:rPr lang="en-US" sz="2957">
                <a:solidFill>
                  <a:srgbClr val="0C1016"/>
                </a:solidFill>
                <a:latin typeface="Open Sauce"/>
                <a:ea typeface="Open Sauce"/>
                <a:cs typeface="Open Sauce"/>
                <a:sym typeface="Open Sauce"/>
              </a:rPr>
              <a:t>The small ribosomal subunit binds to the mRNA near the start codon (AUG). In prokaryotes, the Shine-Dalgarno sequence helps align the ribosome, while in eukaryotes, the 5' cap structure is recognized.</a:t>
            </a:r>
          </a:p>
          <a:p>
            <a:pPr marL="638525" lvl="1" indent="-319263" algn="l">
              <a:lnSpc>
                <a:spcPts val="4140"/>
              </a:lnSpc>
              <a:buFont typeface="Arial"/>
              <a:buChar char="•"/>
            </a:pPr>
            <a:r>
              <a:rPr lang="en-US" sz="2957" b="1">
                <a:solidFill>
                  <a:srgbClr val="0C1016"/>
                </a:solidFill>
                <a:latin typeface="Open Sauce Bold"/>
                <a:ea typeface="Open Sauce Bold"/>
                <a:cs typeface="Open Sauce Bold"/>
                <a:sym typeface="Open Sauce Bold"/>
              </a:rPr>
              <a:t>Initiator tRNA Binding:</a:t>
            </a:r>
          </a:p>
          <a:p>
            <a:pPr marL="1277051" lvl="2" indent="-425684" algn="l">
              <a:lnSpc>
                <a:spcPts val="4140"/>
              </a:lnSpc>
              <a:buFont typeface="Arial"/>
              <a:buChar char="⚬"/>
            </a:pPr>
            <a:r>
              <a:rPr lang="en-US" sz="2957">
                <a:solidFill>
                  <a:srgbClr val="0C1016"/>
                </a:solidFill>
                <a:latin typeface="Open Sauce"/>
                <a:ea typeface="Open Sauce"/>
                <a:cs typeface="Open Sauce"/>
                <a:sym typeface="Open Sauce"/>
              </a:rPr>
              <a:t>A special initiator tRNA carrying methionine (eukaryotes) or formylmethionine (prokaryotes) pairs with the start codon.</a:t>
            </a:r>
          </a:p>
          <a:p>
            <a:pPr marL="638525" lvl="1" indent="-319263" algn="l">
              <a:lnSpc>
                <a:spcPts val="4140"/>
              </a:lnSpc>
              <a:buFont typeface="Arial"/>
              <a:buChar char="•"/>
            </a:pPr>
            <a:r>
              <a:rPr lang="en-US" sz="2957" b="1">
                <a:solidFill>
                  <a:srgbClr val="0C1016"/>
                </a:solidFill>
                <a:latin typeface="Open Sauce Bold"/>
                <a:ea typeface="Open Sauce Bold"/>
                <a:cs typeface="Open Sauce Bold"/>
                <a:sym typeface="Open Sauce Bold"/>
              </a:rPr>
              <a:t>Joining of the Large Ribosomal Subunit:</a:t>
            </a:r>
          </a:p>
          <a:p>
            <a:pPr marL="1277051" lvl="2" indent="-425684" algn="l">
              <a:lnSpc>
                <a:spcPts val="4140"/>
              </a:lnSpc>
              <a:buFont typeface="Arial"/>
              <a:buChar char="⚬"/>
            </a:pPr>
            <a:r>
              <a:rPr lang="en-US" sz="2957">
                <a:solidFill>
                  <a:srgbClr val="0C1016"/>
                </a:solidFill>
                <a:latin typeface="Open Sauce"/>
                <a:ea typeface="Open Sauce"/>
                <a:cs typeface="Open Sauce"/>
                <a:sym typeface="Open Sauce"/>
              </a:rPr>
              <a:t>The large subunit joins, completing the ribosome and positioning the initiator tRNA in the P-site.</a:t>
            </a:r>
          </a:p>
          <a:p>
            <a:pPr algn="l">
              <a:lnSpc>
                <a:spcPts val="3580"/>
              </a:lnSpc>
            </a:pPr>
            <a:endParaRPr lang="en-US" sz="2957">
              <a:solidFill>
                <a:srgbClr val="0C1016"/>
              </a:solidFill>
              <a:latin typeface="Open Sauce"/>
              <a:ea typeface="Open Sauce"/>
              <a:cs typeface="Open Sauce"/>
              <a:sym typeface="Open Sauce"/>
            </a:endParaRPr>
          </a:p>
        </p:txBody>
      </p:sp>
      <p:sp>
        <p:nvSpPr>
          <p:cNvPr id="9" name="TextBox 9"/>
          <p:cNvSpPr txBox="1"/>
          <p:nvPr/>
        </p:nvSpPr>
        <p:spPr>
          <a:xfrm>
            <a:off x="1028700" y="981075"/>
            <a:ext cx="5201984" cy="439370"/>
          </a:xfrm>
          <a:prstGeom prst="rect">
            <a:avLst/>
          </a:prstGeom>
        </p:spPr>
        <p:txBody>
          <a:bodyPr lIns="0" tIns="0" rIns="0" bIns="0" rtlCol="0" anchor="t">
            <a:spAutoFit/>
          </a:bodyPr>
          <a:lstStyle/>
          <a:p>
            <a:pPr marL="0" lvl="0" indent="0" algn="l">
              <a:lnSpc>
                <a:spcPts val="3605"/>
              </a:lnSpc>
            </a:pPr>
            <a:r>
              <a:rPr lang="en-US" sz="2575" b="1">
                <a:solidFill>
                  <a:srgbClr val="0C1016"/>
                </a:solidFill>
                <a:latin typeface="Open Sauce Bold"/>
                <a:ea typeface="Open Sauce Bold"/>
                <a:cs typeface="Open Sauce Bold"/>
                <a:sym typeface="Open Sauce Bold"/>
              </a:rPr>
              <a:t>GENE EXPRESSION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1197403"/>
            <a:ext cx="17854104" cy="8863244"/>
            <a:chOff x="0" y="0"/>
            <a:chExt cx="2924524" cy="1451810"/>
          </a:xfrm>
        </p:grpSpPr>
        <p:sp>
          <p:nvSpPr>
            <p:cNvPr id="3" name="Freeform 3"/>
            <p:cNvSpPr/>
            <p:nvPr/>
          </p:nvSpPr>
          <p:spPr>
            <a:xfrm>
              <a:off x="0" y="0"/>
              <a:ext cx="2924525" cy="1451811"/>
            </a:xfrm>
            <a:custGeom>
              <a:avLst/>
              <a:gdLst/>
              <a:ahLst/>
              <a:cxnLst/>
              <a:rect l="l" t="t" r="r" b="b"/>
              <a:pathLst>
                <a:path w="2924525" h="1451811">
                  <a:moveTo>
                    <a:pt x="2800064" y="1451810"/>
                  </a:moveTo>
                  <a:lnTo>
                    <a:pt x="124460" y="1451810"/>
                  </a:lnTo>
                  <a:cubicBezTo>
                    <a:pt x="55880" y="1451810"/>
                    <a:pt x="0" y="1395930"/>
                    <a:pt x="0" y="1327350"/>
                  </a:cubicBezTo>
                  <a:lnTo>
                    <a:pt x="0" y="124460"/>
                  </a:lnTo>
                  <a:cubicBezTo>
                    <a:pt x="0" y="55880"/>
                    <a:pt x="55880" y="0"/>
                    <a:pt x="124460" y="0"/>
                  </a:cubicBezTo>
                  <a:lnTo>
                    <a:pt x="2800065" y="0"/>
                  </a:lnTo>
                  <a:cubicBezTo>
                    <a:pt x="2868644" y="0"/>
                    <a:pt x="2924525" y="55880"/>
                    <a:pt x="2924525" y="124460"/>
                  </a:cubicBezTo>
                  <a:lnTo>
                    <a:pt x="2924525" y="1327350"/>
                  </a:lnTo>
                  <a:cubicBezTo>
                    <a:pt x="2924525" y="1395930"/>
                    <a:pt x="2868644" y="1451811"/>
                    <a:pt x="2800065" y="1451811"/>
                  </a:cubicBezTo>
                  <a:close/>
                </a:path>
              </a:pathLst>
            </a:custGeom>
            <a:solidFill>
              <a:srgbClr val="61767F"/>
            </a:solidFill>
          </p:spPr>
        </p:sp>
      </p:grpSp>
      <p:sp>
        <p:nvSpPr>
          <p:cNvPr id="4" name="Freeform 4"/>
          <p:cNvSpPr/>
          <p:nvPr/>
        </p:nvSpPr>
        <p:spPr>
          <a:xfrm>
            <a:off x="1245637" y="1197403"/>
            <a:ext cx="11830068" cy="3680065"/>
          </a:xfrm>
          <a:custGeom>
            <a:avLst/>
            <a:gdLst/>
            <a:ahLst/>
            <a:cxnLst/>
            <a:rect l="l" t="t" r="r" b="b"/>
            <a:pathLst>
              <a:path w="11830068" h="3680065">
                <a:moveTo>
                  <a:pt x="0" y="0"/>
                </a:moveTo>
                <a:lnTo>
                  <a:pt x="11830068" y="0"/>
                </a:lnTo>
                <a:lnTo>
                  <a:pt x="11830068" y="3680065"/>
                </a:lnTo>
                <a:lnTo>
                  <a:pt x="0" y="3680065"/>
                </a:lnTo>
                <a:lnTo>
                  <a:pt x="0" y="0"/>
                </a:lnTo>
                <a:close/>
              </a:path>
            </a:pathLst>
          </a:custGeom>
          <a:blipFill>
            <a:blip r:embed="rId3"/>
            <a:stretch>
              <a:fillRect t="-167082"/>
            </a:stretch>
          </a:blipFill>
        </p:spPr>
      </p:sp>
      <p:sp>
        <p:nvSpPr>
          <p:cNvPr id="5" name="AutoShape 5"/>
          <p:cNvSpPr/>
          <p:nvPr/>
        </p:nvSpPr>
        <p:spPr>
          <a:xfrm>
            <a:off x="1028700" y="1004888"/>
            <a:ext cx="1202667" cy="0"/>
          </a:xfrm>
          <a:prstGeom prst="line">
            <a:avLst/>
          </a:prstGeom>
          <a:ln w="47625" cap="flat">
            <a:solidFill>
              <a:srgbClr val="61767F"/>
            </a:solidFill>
            <a:prstDash val="solid"/>
            <a:headEnd type="none" w="sm" len="sm"/>
            <a:tailEnd type="none" w="sm" len="sm"/>
          </a:ln>
        </p:spPr>
      </p:sp>
      <p:sp>
        <p:nvSpPr>
          <p:cNvPr id="6" name="Freeform 6"/>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449632" y="2973507"/>
            <a:ext cx="7402375" cy="5958009"/>
          </a:xfrm>
          <a:custGeom>
            <a:avLst/>
            <a:gdLst/>
            <a:ahLst/>
            <a:cxnLst/>
            <a:rect l="l" t="t" r="r" b="b"/>
            <a:pathLst>
              <a:path w="7402375" h="5958009">
                <a:moveTo>
                  <a:pt x="0" y="0"/>
                </a:moveTo>
                <a:lnTo>
                  <a:pt x="7402376" y="0"/>
                </a:lnTo>
                <a:lnTo>
                  <a:pt x="7402376" y="5958010"/>
                </a:lnTo>
                <a:lnTo>
                  <a:pt x="0" y="5958010"/>
                </a:lnTo>
                <a:lnTo>
                  <a:pt x="0" y="0"/>
                </a:lnTo>
                <a:close/>
              </a:path>
            </a:pathLst>
          </a:custGeom>
          <a:blipFill>
            <a:blip r:embed="rId6"/>
            <a:stretch>
              <a:fillRect/>
            </a:stretch>
          </a:blipFill>
        </p:spPr>
      </p:sp>
      <p:sp>
        <p:nvSpPr>
          <p:cNvPr id="8" name="TextBox 8"/>
          <p:cNvSpPr txBox="1"/>
          <p:nvPr/>
        </p:nvSpPr>
        <p:spPr>
          <a:xfrm>
            <a:off x="618178" y="1599943"/>
            <a:ext cx="9594525" cy="7991489"/>
          </a:xfrm>
          <a:prstGeom prst="rect">
            <a:avLst/>
          </a:prstGeom>
        </p:spPr>
        <p:txBody>
          <a:bodyPr lIns="0" tIns="0" rIns="0" bIns="0" rtlCol="0" anchor="t">
            <a:spAutoFit/>
          </a:bodyPr>
          <a:lstStyle/>
          <a:p>
            <a:pPr algn="l">
              <a:lnSpc>
                <a:spcPts val="4560"/>
              </a:lnSpc>
            </a:pPr>
            <a:r>
              <a:rPr lang="en-US" sz="3257" b="1">
                <a:solidFill>
                  <a:srgbClr val="0C1016"/>
                </a:solidFill>
                <a:latin typeface="Open Sauce Bold"/>
                <a:ea typeface="Open Sauce Bold"/>
                <a:cs typeface="Open Sauce Bold"/>
                <a:sym typeface="Open Sauce Bold"/>
              </a:rPr>
              <a:t>Elongation</a:t>
            </a:r>
          </a:p>
          <a:p>
            <a:pPr marL="604519" lvl="1" indent="-302260" algn="l">
              <a:lnSpc>
                <a:spcPts val="3919"/>
              </a:lnSpc>
              <a:buFont typeface="Arial"/>
              <a:buChar char="•"/>
            </a:pPr>
            <a:r>
              <a:rPr lang="en-US" sz="2799" b="1">
                <a:solidFill>
                  <a:srgbClr val="0C1016"/>
                </a:solidFill>
                <a:latin typeface="Open Sauce Bold"/>
                <a:ea typeface="Open Sauce Bold"/>
                <a:cs typeface="Open Sauce Bold"/>
                <a:sym typeface="Open Sauce Bold"/>
              </a:rPr>
              <a:t>Codon Recognition</a:t>
            </a:r>
            <a:r>
              <a:rPr lang="en-US" sz="2799">
                <a:solidFill>
                  <a:srgbClr val="0C1016"/>
                </a:solidFill>
                <a:latin typeface="Open Sauce"/>
                <a:ea typeface="Open Sauce"/>
                <a:cs typeface="Open Sauce"/>
                <a:sym typeface="Open Sauce"/>
              </a:rPr>
              <a:t>:</a:t>
            </a:r>
          </a:p>
          <a:p>
            <a:pPr marL="1209039" lvl="2" indent="-403013" algn="l">
              <a:lnSpc>
                <a:spcPts val="3919"/>
              </a:lnSpc>
              <a:buFont typeface="Arial"/>
              <a:buChar char="⚬"/>
            </a:pPr>
            <a:r>
              <a:rPr lang="en-US" sz="2799">
                <a:solidFill>
                  <a:srgbClr val="0C1016"/>
                </a:solidFill>
                <a:latin typeface="Open Sauce"/>
                <a:ea typeface="Open Sauce"/>
                <a:cs typeface="Open Sauce"/>
                <a:sym typeface="Open Sauce"/>
              </a:rPr>
              <a:t>The ribosome reads the mRNA one codon at a time. A tRNA with an anticodon complementary to the mRNA codon brings the corresponding amino acid into the A-site.</a:t>
            </a:r>
          </a:p>
          <a:p>
            <a:pPr marL="604519" lvl="1" indent="-302260" algn="l">
              <a:lnSpc>
                <a:spcPts val="3919"/>
              </a:lnSpc>
              <a:buFont typeface="Arial"/>
              <a:buChar char="•"/>
            </a:pPr>
            <a:r>
              <a:rPr lang="en-US" sz="2799" b="1">
                <a:solidFill>
                  <a:srgbClr val="0C1016"/>
                </a:solidFill>
                <a:latin typeface="Open Sauce Bold"/>
                <a:ea typeface="Open Sauce Bold"/>
                <a:cs typeface="Open Sauce Bold"/>
                <a:sym typeface="Open Sauce Bold"/>
              </a:rPr>
              <a:t>Peptide Bond Formation:</a:t>
            </a:r>
          </a:p>
          <a:p>
            <a:pPr marL="1209039" lvl="2" indent="-403013" algn="l">
              <a:lnSpc>
                <a:spcPts val="3919"/>
              </a:lnSpc>
              <a:buFont typeface="Arial"/>
              <a:buChar char="⚬"/>
            </a:pPr>
            <a:r>
              <a:rPr lang="en-US" sz="2799">
                <a:solidFill>
                  <a:srgbClr val="0C1016"/>
                </a:solidFill>
                <a:latin typeface="Open Sauce"/>
                <a:ea typeface="Open Sauce"/>
                <a:cs typeface="Open Sauce"/>
                <a:sym typeface="Open Sauce"/>
              </a:rPr>
              <a:t>The ribosome catalyzes the formation of a peptide bond between the growing polypeptide chain in the P-site and the amino acid in the A-site.</a:t>
            </a:r>
          </a:p>
          <a:p>
            <a:pPr marL="604519" lvl="1" indent="-302260" algn="l">
              <a:lnSpc>
                <a:spcPts val="3919"/>
              </a:lnSpc>
              <a:buFont typeface="Arial"/>
              <a:buChar char="•"/>
            </a:pPr>
            <a:r>
              <a:rPr lang="en-US" sz="2799" b="1">
                <a:solidFill>
                  <a:srgbClr val="0C1016"/>
                </a:solidFill>
                <a:latin typeface="Open Sauce Bold"/>
                <a:ea typeface="Open Sauce Bold"/>
                <a:cs typeface="Open Sauce Bold"/>
                <a:sym typeface="Open Sauce Bold"/>
              </a:rPr>
              <a:t>Translocation</a:t>
            </a:r>
            <a:r>
              <a:rPr lang="en-US" sz="2799">
                <a:solidFill>
                  <a:srgbClr val="0C1016"/>
                </a:solidFill>
                <a:latin typeface="Open Sauce"/>
                <a:ea typeface="Open Sauce"/>
                <a:cs typeface="Open Sauce"/>
                <a:sym typeface="Open Sauce"/>
              </a:rPr>
              <a:t>:</a:t>
            </a:r>
          </a:p>
          <a:p>
            <a:pPr marL="1209039" lvl="2" indent="-403013" algn="l">
              <a:lnSpc>
                <a:spcPts val="3919"/>
              </a:lnSpc>
              <a:buFont typeface="Arial"/>
              <a:buChar char="⚬"/>
            </a:pPr>
            <a:r>
              <a:rPr lang="en-US" sz="2799">
                <a:solidFill>
                  <a:srgbClr val="0C1016"/>
                </a:solidFill>
                <a:latin typeface="Open Sauce"/>
                <a:ea typeface="Open Sauce"/>
                <a:cs typeface="Open Sauce"/>
                <a:sym typeface="Open Sauce"/>
              </a:rPr>
              <a:t>The ribosome shifts three nucleotides down the mRNA, moving the tRNA with the growing polypeptide from the A-site to the P-site. The empty tRNA is then released from the E-site.</a:t>
            </a:r>
          </a:p>
        </p:txBody>
      </p:sp>
      <p:sp>
        <p:nvSpPr>
          <p:cNvPr id="9" name="TextBox 9"/>
          <p:cNvSpPr txBox="1"/>
          <p:nvPr/>
        </p:nvSpPr>
        <p:spPr>
          <a:xfrm>
            <a:off x="1028700" y="436930"/>
            <a:ext cx="5201984" cy="439370"/>
          </a:xfrm>
          <a:prstGeom prst="rect">
            <a:avLst/>
          </a:prstGeom>
        </p:spPr>
        <p:txBody>
          <a:bodyPr lIns="0" tIns="0" rIns="0" bIns="0" rtlCol="0" anchor="t">
            <a:spAutoFit/>
          </a:bodyPr>
          <a:lstStyle/>
          <a:p>
            <a:pPr marL="0" lvl="0" indent="0" algn="l">
              <a:lnSpc>
                <a:spcPts val="3605"/>
              </a:lnSpc>
            </a:pPr>
            <a:r>
              <a:rPr lang="en-US" sz="2575" b="1">
                <a:solidFill>
                  <a:srgbClr val="0C1016"/>
                </a:solidFill>
                <a:latin typeface="Open Sauce Bold"/>
                <a:ea typeface="Open Sauce Bold"/>
                <a:cs typeface="Open Sauce Bold"/>
                <a:sym typeface="Open Sauce Bold"/>
              </a:rPr>
              <a:t>GENE EXPRESSION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1197403"/>
            <a:ext cx="17854104" cy="8889596"/>
            <a:chOff x="0" y="0"/>
            <a:chExt cx="2924524" cy="1456127"/>
          </a:xfrm>
        </p:grpSpPr>
        <p:sp>
          <p:nvSpPr>
            <p:cNvPr id="3" name="Freeform 3"/>
            <p:cNvSpPr/>
            <p:nvPr/>
          </p:nvSpPr>
          <p:spPr>
            <a:xfrm>
              <a:off x="0" y="0"/>
              <a:ext cx="2924525" cy="1456127"/>
            </a:xfrm>
            <a:custGeom>
              <a:avLst/>
              <a:gdLst/>
              <a:ahLst/>
              <a:cxnLst/>
              <a:rect l="l" t="t" r="r" b="b"/>
              <a:pathLst>
                <a:path w="2924525" h="1456127">
                  <a:moveTo>
                    <a:pt x="2800064" y="1456127"/>
                  </a:moveTo>
                  <a:lnTo>
                    <a:pt x="124460" y="1456127"/>
                  </a:lnTo>
                  <a:cubicBezTo>
                    <a:pt x="55880" y="1456127"/>
                    <a:pt x="0" y="1400247"/>
                    <a:pt x="0" y="1331667"/>
                  </a:cubicBezTo>
                  <a:lnTo>
                    <a:pt x="0" y="124460"/>
                  </a:lnTo>
                  <a:cubicBezTo>
                    <a:pt x="0" y="55880"/>
                    <a:pt x="55880" y="0"/>
                    <a:pt x="124460" y="0"/>
                  </a:cubicBezTo>
                  <a:lnTo>
                    <a:pt x="2800065" y="0"/>
                  </a:lnTo>
                  <a:cubicBezTo>
                    <a:pt x="2868644" y="0"/>
                    <a:pt x="2924525" y="55880"/>
                    <a:pt x="2924525" y="124460"/>
                  </a:cubicBezTo>
                  <a:lnTo>
                    <a:pt x="2924525" y="1331667"/>
                  </a:lnTo>
                  <a:cubicBezTo>
                    <a:pt x="2924525" y="1400247"/>
                    <a:pt x="2868644" y="1456127"/>
                    <a:pt x="2800065" y="1456127"/>
                  </a:cubicBezTo>
                  <a:close/>
                </a:path>
              </a:pathLst>
            </a:custGeom>
            <a:solidFill>
              <a:srgbClr val="61767F"/>
            </a:solidFill>
          </p:spPr>
        </p:sp>
      </p:grpSp>
      <p:sp>
        <p:nvSpPr>
          <p:cNvPr id="4" name="Freeform 4"/>
          <p:cNvSpPr/>
          <p:nvPr/>
        </p:nvSpPr>
        <p:spPr>
          <a:xfrm>
            <a:off x="1377396" y="1197403"/>
            <a:ext cx="11830068" cy="3680065"/>
          </a:xfrm>
          <a:custGeom>
            <a:avLst/>
            <a:gdLst/>
            <a:ahLst/>
            <a:cxnLst/>
            <a:rect l="l" t="t" r="r" b="b"/>
            <a:pathLst>
              <a:path w="11830068" h="3680065">
                <a:moveTo>
                  <a:pt x="0" y="0"/>
                </a:moveTo>
                <a:lnTo>
                  <a:pt x="11830068" y="0"/>
                </a:lnTo>
                <a:lnTo>
                  <a:pt x="11830068" y="3680065"/>
                </a:lnTo>
                <a:lnTo>
                  <a:pt x="0" y="3680065"/>
                </a:lnTo>
                <a:lnTo>
                  <a:pt x="0" y="0"/>
                </a:lnTo>
                <a:close/>
              </a:path>
            </a:pathLst>
          </a:custGeom>
          <a:blipFill>
            <a:blip r:embed="rId3"/>
            <a:stretch>
              <a:fillRect t="-167082"/>
            </a:stretch>
          </a:blipFill>
        </p:spPr>
      </p:sp>
      <p:sp>
        <p:nvSpPr>
          <p:cNvPr id="5" name="AutoShape 5"/>
          <p:cNvSpPr/>
          <p:nvPr/>
        </p:nvSpPr>
        <p:spPr>
          <a:xfrm>
            <a:off x="1028700" y="1004888"/>
            <a:ext cx="1202667" cy="0"/>
          </a:xfrm>
          <a:prstGeom prst="line">
            <a:avLst/>
          </a:prstGeom>
          <a:ln w="47625" cap="flat">
            <a:solidFill>
              <a:srgbClr val="61767F"/>
            </a:solidFill>
            <a:prstDash val="solid"/>
            <a:headEnd type="none" w="sm" len="sm"/>
            <a:tailEnd type="none" w="sm" len="sm"/>
          </a:ln>
        </p:spPr>
      </p:sp>
      <p:sp>
        <p:nvSpPr>
          <p:cNvPr id="6" name="Freeform 6"/>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449632" y="2973507"/>
            <a:ext cx="7402375" cy="5958009"/>
          </a:xfrm>
          <a:custGeom>
            <a:avLst/>
            <a:gdLst/>
            <a:ahLst/>
            <a:cxnLst/>
            <a:rect l="l" t="t" r="r" b="b"/>
            <a:pathLst>
              <a:path w="7402375" h="5958009">
                <a:moveTo>
                  <a:pt x="0" y="0"/>
                </a:moveTo>
                <a:lnTo>
                  <a:pt x="7402376" y="0"/>
                </a:lnTo>
                <a:lnTo>
                  <a:pt x="7402376" y="5958010"/>
                </a:lnTo>
                <a:lnTo>
                  <a:pt x="0" y="5958010"/>
                </a:lnTo>
                <a:lnTo>
                  <a:pt x="0" y="0"/>
                </a:lnTo>
                <a:close/>
              </a:path>
            </a:pathLst>
          </a:custGeom>
          <a:blipFill>
            <a:blip r:embed="rId6"/>
            <a:stretch>
              <a:fillRect/>
            </a:stretch>
          </a:blipFill>
        </p:spPr>
      </p:sp>
      <p:sp>
        <p:nvSpPr>
          <p:cNvPr id="8" name="TextBox 8"/>
          <p:cNvSpPr txBox="1"/>
          <p:nvPr/>
        </p:nvSpPr>
        <p:spPr>
          <a:xfrm>
            <a:off x="433717" y="1378428"/>
            <a:ext cx="9594525" cy="8441549"/>
          </a:xfrm>
          <a:prstGeom prst="rect">
            <a:avLst/>
          </a:prstGeom>
        </p:spPr>
        <p:txBody>
          <a:bodyPr lIns="0" tIns="0" rIns="0" bIns="0" rtlCol="0" anchor="t">
            <a:spAutoFit/>
          </a:bodyPr>
          <a:lstStyle/>
          <a:p>
            <a:pPr algn="l">
              <a:lnSpc>
                <a:spcPts val="4560"/>
              </a:lnSpc>
            </a:pPr>
            <a:r>
              <a:rPr lang="en-US" sz="3257" b="1">
                <a:solidFill>
                  <a:srgbClr val="0C1016"/>
                </a:solidFill>
                <a:latin typeface="Open Sauce Bold"/>
                <a:ea typeface="Open Sauce Bold"/>
                <a:cs typeface="Open Sauce Bold"/>
                <a:sym typeface="Open Sauce Bold"/>
              </a:rPr>
              <a:t>Termination</a:t>
            </a:r>
          </a:p>
          <a:p>
            <a:pPr marL="703294" lvl="1" indent="-351647" algn="l">
              <a:lnSpc>
                <a:spcPts val="4560"/>
              </a:lnSpc>
              <a:buFont typeface="Arial"/>
              <a:buChar char="•"/>
            </a:pPr>
            <a:r>
              <a:rPr lang="en-US" sz="3257">
                <a:solidFill>
                  <a:srgbClr val="0C1016"/>
                </a:solidFill>
                <a:latin typeface="Open Sauce"/>
                <a:ea typeface="Open Sauce"/>
                <a:cs typeface="Open Sauce"/>
                <a:sym typeface="Open Sauce"/>
              </a:rPr>
              <a:t>Recognition of Stop Codon:</a:t>
            </a:r>
          </a:p>
          <a:p>
            <a:pPr marL="1406587" lvl="2" indent="-468862" algn="l">
              <a:lnSpc>
                <a:spcPts val="4560"/>
              </a:lnSpc>
              <a:buFont typeface="Arial"/>
              <a:buChar char="⚬"/>
            </a:pPr>
            <a:r>
              <a:rPr lang="en-US" sz="3257">
                <a:solidFill>
                  <a:srgbClr val="0C1016"/>
                </a:solidFill>
                <a:latin typeface="Open Sauce"/>
                <a:ea typeface="Open Sauce"/>
                <a:cs typeface="Open Sauce"/>
                <a:sym typeface="Open Sauce"/>
              </a:rPr>
              <a:t>When the ribosome encounters a stop codon (UAA, UAG, or UGA), there is no corresponding tRNA.</a:t>
            </a:r>
          </a:p>
          <a:p>
            <a:pPr marL="703294" lvl="1" indent="-351647" algn="l">
              <a:lnSpc>
                <a:spcPts val="4560"/>
              </a:lnSpc>
              <a:buFont typeface="Arial"/>
              <a:buChar char="•"/>
            </a:pPr>
            <a:r>
              <a:rPr lang="en-US" sz="3257" b="1">
                <a:solidFill>
                  <a:srgbClr val="0C1016"/>
                </a:solidFill>
                <a:latin typeface="Open Sauce Bold"/>
                <a:ea typeface="Open Sauce Bold"/>
                <a:cs typeface="Open Sauce Bold"/>
                <a:sym typeface="Open Sauce Bold"/>
              </a:rPr>
              <a:t>Release Factor Binding</a:t>
            </a:r>
            <a:r>
              <a:rPr lang="en-US" sz="3257">
                <a:solidFill>
                  <a:srgbClr val="0C1016"/>
                </a:solidFill>
                <a:latin typeface="Open Sauce"/>
                <a:ea typeface="Open Sauce"/>
                <a:cs typeface="Open Sauce"/>
                <a:sym typeface="Open Sauce"/>
              </a:rPr>
              <a:t>:</a:t>
            </a:r>
          </a:p>
          <a:p>
            <a:pPr marL="1406587" lvl="2" indent="-468862" algn="l">
              <a:lnSpc>
                <a:spcPts val="4560"/>
              </a:lnSpc>
              <a:buFont typeface="Arial"/>
              <a:buChar char="⚬"/>
            </a:pPr>
            <a:r>
              <a:rPr lang="en-US" sz="3257">
                <a:solidFill>
                  <a:srgbClr val="0C1016"/>
                </a:solidFill>
                <a:latin typeface="Open Sauce"/>
                <a:ea typeface="Open Sauce"/>
                <a:cs typeface="Open Sauce"/>
                <a:sym typeface="Open Sauce"/>
              </a:rPr>
              <a:t>A release factor protein binds to the stop codon, triggering the release of the completed polypeptide from the tRNA in the P-site.</a:t>
            </a:r>
          </a:p>
          <a:p>
            <a:pPr marL="703294" lvl="1" indent="-351647" algn="l">
              <a:lnSpc>
                <a:spcPts val="4560"/>
              </a:lnSpc>
              <a:buFont typeface="Arial"/>
              <a:buChar char="•"/>
            </a:pPr>
            <a:r>
              <a:rPr lang="en-US" sz="3257" b="1">
                <a:solidFill>
                  <a:srgbClr val="0C1016"/>
                </a:solidFill>
                <a:latin typeface="Open Sauce Bold"/>
                <a:ea typeface="Open Sauce Bold"/>
                <a:cs typeface="Open Sauce Bold"/>
                <a:sym typeface="Open Sauce Bold"/>
              </a:rPr>
              <a:t>Ribosome Disassembly</a:t>
            </a:r>
            <a:r>
              <a:rPr lang="en-US" sz="3257">
                <a:solidFill>
                  <a:srgbClr val="0C1016"/>
                </a:solidFill>
                <a:latin typeface="Open Sauce"/>
                <a:ea typeface="Open Sauce"/>
                <a:cs typeface="Open Sauce"/>
                <a:sym typeface="Open Sauce"/>
              </a:rPr>
              <a:t>:</a:t>
            </a:r>
          </a:p>
          <a:p>
            <a:pPr marL="1406587" lvl="2" indent="-468862" algn="l">
              <a:lnSpc>
                <a:spcPts val="4560"/>
              </a:lnSpc>
              <a:buFont typeface="Arial"/>
              <a:buChar char="⚬"/>
            </a:pPr>
            <a:r>
              <a:rPr lang="en-US" sz="3257">
                <a:solidFill>
                  <a:srgbClr val="0C1016"/>
                </a:solidFill>
                <a:latin typeface="Open Sauce"/>
                <a:ea typeface="Open Sauce"/>
                <a:cs typeface="Open Sauce"/>
                <a:sym typeface="Open Sauce"/>
              </a:rPr>
              <a:t>The ribosomal subunits separate, and the mRNA is released, ready for another round of translation or degradation.</a:t>
            </a:r>
          </a:p>
          <a:p>
            <a:pPr algn="l">
              <a:lnSpc>
                <a:spcPts val="3580"/>
              </a:lnSpc>
            </a:pPr>
            <a:endParaRPr lang="en-US" sz="3257">
              <a:solidFill>
                <a:srgbClr val="0C1016"/>
              </a:solidFill>
              <a:latin typeface="Open Sauce"/>
              <a:ea typeface="Open Sauce"/>
              <a:cs typeface="Open Sauce"/>
              <a:sym typeface="Open Sauce"/>
            </a:endParaRPr>
          </a:p>
        </p:txBody>
      </p:sp>
      <p:sp>
        <p:nvSpPr>
          <p:cNvPr id="9" name="TextBox 9"/>
          <p:cNvSpPr txBox="1"/>
          <p:nvPr/>
        </p:nvSpPr>
        <p:spPr>
          <a:xfrm>
            <a:off x="1028700" y="436930"/>
            <a:ext cx="5201984" cy="439370"/>
          </a:xfrm>
          <a:prstGeom prst="rect">
            <a:avLst/>
          </a:prstGeom>
        </p:spPr>
        <p:txBody>
          <a:bodyPr lIns="0" tIns="0" rIns="0" bIns="0" rtlCol="0" anchor="t">
            <a:spAutoFit/>
          </a:bodyPr>
          <a:lstStyle/>
          <a:p>
            <a:pPr marL="0" lvl="0" indent="0" algn="l">
              <a:lnSpc>
                <a:spcPts val="3605"/>
              </a:lnSpc>
            </a:pPr>
            <a:r>
              <a:rPr lang="en-US" sz="2575" b="1">
                <a:solidFill>
                  <a:srgbClr val="0C1016"/>
                </a:solidFill>
                <a:latin typeface="Open Sauce Bold"/>
                <a:ea typeface="Open Sauce Bold"/>
                <a:cs typeface="Open Sauce Bold"/>
                <a:sym typeface="Open Sauce Bold"/>
              </a:rPr>
              <a:t>GENE EXPRESSION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576611" y="8353252"/>
            <a:ext cx="19974273" cy="1420979"/>
            <a:chOff x="0" y="0"/>
            <a:chExt cx="5260714" cy="374250"/>
          </a:xfrm>
        </p:grpSpPr>
        <p:sp>
          <p:nvSpPr>
            <p:cNvPr id="6" name="Freeform 6"/>
            <p:cNvSpPr/>
            <p:nvPr/>
          </p:nvSpPr>
          <p:spPr>
            <a:xfrm>
              <a:off x="0" y="0"/>
              <a:ext cx="5260714" cy="374250"/>
            </a:xfrm>
            <a:custGeom>
              <a:avLst/>
              <a:gdLst/>
              <a:ahLst/>
              <a:cxnLst/>
              <a:rect l="l" t="t" r="r" b="b"/>
              <a:pathLst>
                <a:path w="5260714" h="374250">
                  <a:moveTo>
                    <a:pt x="0" y="0"/>
                  </a:moveTo>
                  <a:lnTo>
                    <a:pt x="5260714" y="0"/>
                  </a:lnTo>
                  <a:lnTo>
                    <a:pt x="5260714" y="374250"/>
                  </a:lnTo>
                  <a:lnTo>
                    <a:pt x="0" y="374250"/>
                  </a:lnTo>
                  <a:close/>
                </a:path>
              </a:pathLst>
            </a:custGeom>
            <a:solidFill>
              <a:srgbClr val="495D66"/>
            </a:solidFill>
          </p:spPr>
        </p:sp>
        <p:sp>
          <p:nvSpPr>
            <p:cNvPr id="7" name="TextBox 7"/>
            <p:cNvSpPr txBox="1"/>
            <p:nvPr/>
          </p:nvSpPr>
          <p:spPr>
            <a:xfrm>
              <a:off x="0" y="-38100"/>
              <a:ext cx="5260714" cy="412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076251" y="1662606"/>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2120044" y="6010601"/>
            <a:ext cx="3395204" cy="1049427"/>
          </a:xfrm>
          <a:custGeom>
            <a:avLst/>
            <a:gdLst/>
            <a:ahLst/>
            <a:cxnLst/>
            <a:rect l="l" t="t" r="r" b="b"/>
            <a:pathLst>
              <a:path w="3395204" h="1049427">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269473" y="2924194"/>
            <a:ext cx="11749054" cy="1793183"/>
          </a:xfrm>
          <a:prstGeom prst="rect">
            <a:avLst/>
          </a:prstGeom>
        </p:spPr>
        <p:txBody>
          <a:bodyPr lIns="0" tIns="0" rIns="0" bIns="0" rtlCol="0" anchor="t">
            <a:spAutoFit/>
          </a:bodyPr>
          <a:lstStyle/>
          <a:p>
            <a:pPr algn="ctr">
              <a:lnSpc>
                <a:spcPts val="14620"/>
              </a:lnSpc>
            </a:pPr>
            <a:r>
              <a:rPr lang="en-US" sz="10443">
                <a:solidFill>
                  <a:srgbClr val="000000"/>
                </a:solidFill>
                <a:latin typeface="Fredoka"/>
                <a:ea typeface="Fredoka"/>
                <a:cs typeface="Fredoka"/>
                <a:sym typeface="Fredoka"/>
              </a:rPr>
              <a:t>THANK YOU</a:t>
            </a:r>
          </a:p>
        </p:txBody>
      </p:sp>
      <p:sp>
        <p:nvSpPr>
          <p:cNvPr id="11" name="TextBox 11"/>
          <p:cNvSpPr txBox="1"/>
          <p:nvPr/>
        </p:nvSpPr>
        <p:spPr>
          <a:xfrm>
            <a:off x="4190453" y="4762704"/>
            <a:ext cx="9907094" cy="685412"/>
          </a:xfrm>
          <a:prstGeom prst="rect">
            <a:avLst/>
          </a:prstGeom>
        </p:spPr>
        <p:txBody>
          <a:bodyPr lIns="0" tIns="0" rIns="0" bIns="0" rtlCol="0" anchor="t">
            <a:spAutoFit/>
          </a:bodyPr>
          <a:lstStyle/>
          <a:p>
            <a:pPr algn="ctr">
              <a:lnSpc>
                <a:spcPts val="5604"/>
              </a:lnSpc>
            </a:pPr>
            <a:r>
              <a:rPr lang="en-US" sz="4002" b="1">
                <a:solidFill>
                  <a:srgbClr val="000000"/>
                </a:solidFill>
                <a:latin typeface="Nunito Bold"/>
                <a:ea typeface="Nunito Bold"/>
                <a:cs typeface="Nunito Bold"/>
                <a:sym typeface="Nunito Bold"/>
              </a:rPr>
              <a:t>Presentation by Jheyrick Baliguat</a:t>
            </a:r>
          </a:p>
        </p:txBody>
      </p:sp>
      <p:sp>
        <p:nvSpPr>
          <p:cNvPr id="12" name="TextBox 12"/>
          <p:cNvSpPr txBox="1"/>
          <p:nvPr/>
        </p:nvSpPr>
        <p:spPr>
          <a:xfrm>
            <a:off x="1028700" y="8743950"/>
            <a:ext cx="5577893" cy="514375"/>
          </a:xfrm>
          <a:prstGeom prst="rect">
            <a:avLst/>
          </a:prstGeom>
        </p:spPr>
        <p:txBody>
          <a:bodyPr lIns="0" tIns="0" rIns="0" bIns="0" rtlCol="0" anchor="t">
            <a:spAutoFit/>
          </a:bodyPr>
          <a:lstStyle/>
          <a:p>
            <a:pPr algn="l">
              <a:lnSpc>
                <a:spcPts val="4200"/>
              </a:lnSpc>
            </a:pPr>
            <a:r>
              <a:rPr lang="en-US" sz="3000" b="1">
                <a:solidFill>
                  <a:srgbClr val="FFFFFF"/>
                </a:solidFill>
                <a:latin typeface="Nunito Bold"/>
                <a:ea typeface="Nunito Bold"/>
                <a:cs typeface="Nunito Bold"/>
                <a:sym typeface="Nunito Bold"/>
              </a:rPr>
              <a:t>Microbiology</a:t>
            </a:r>
          </a:p>
        </p:txBody>
      </p:sp>
      <p:sp>
        <p:nvSpPr>
          <p:cNvPr id="13" name="TextBox 13"/>
          <p:cNvSpPr txBox="1"/>
          <p:nvPr/>
        </p:nvSpPr>
        <p:spPr>
          <a:xfrm>
            <a:off x="12777754" y="8743950"/>
            <a:ext cx="4481546" cy="514375"/>
          </a:xfrm>
          <a:prstGeom prst="rect">
            <a:avLst/>
          </a:prstGeom>
        </p:spPr>
        <p:txBody>
          <a:bodyPr lIns="0" tIns="0" rIns="0" bIns="0" rtlCol="0" anchor="t">
            <a:spAutoFit/>
          </a:bodyPr>
          <a:lstStyle/>
          <a:p>
            <a:pPr algn="r">
              <a:lnSpc>
                <a:spcPts val="4200"/>
              </a:lnSpc>
            </a:pPr>
            <a:r>
              <a:rPr lang="en-US" sz="3000">
                <a:solidFill>
                  <a:srgbClr val="FFFFFF"/>
                </a:solidFill>
                <a:latin typeface="Nunito"/>
                <a:ea typeface="Nunito"/>
                <a:cs typeface="Nunito"/>
                <a:sym typeface="Nunito"/>
              </a:rPr>
              <a:t>BS Biology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3"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576611" y="8353252"/>
            <a:ext cx="19974273" cy="1420979"/>
            <a:chOff x="0" y="0"/>
            <a:chExt cx="5260714" cy="374250"/>
          </a:xfrm>
        </p:grpSpPr>
        <p:sp>
          <p:nvSpPr>
            <p:cNvPr id="6" name="Freeform 6"/>
            <p:cNvSpPr/>
            <p:nvPr/>
          </p:nvSpPr>
          <p:spPr>
            <a:xfrm>
              <a:off x="0" y="0"/>
              <a:ext cx="5260714" cy="374250"/>
            </a:xfrm>
            <a:custGeom>
              <a:avLst/>
              <a:gdLst/>
              <a:ahLst/>
              <a:cxnLst/>
              <a:rect l="l" t="t" r="r" b="b"/>
              <a:pathLst>
                <a:path w="5260714" h="374250">
                  <a:moveTo>
                    <a:pt x="0" y="0"/>
                  </a:moveTo>
                  <a:lnTo>
                    <a:pt x="5260714" y="0"/>
                  </a:lnTo>
                  <a:lnTo>
                    <a:pt x="5260714" y="374250"/>
                  </a:lnTo>
                  <a:lnTo>
                    <a:pt x="0" y="374250"/>
                  </a:lnTo>
                  <a:close/>
                </a:path>
              </a:pathLst>
            </a:custGeom>
            <a:solidFill>
              <a:srgbClr val="495D66"/>
            </a:solidFill>
          </p:spPr>
        </p:sp>
        <p:sp>
          <p:nvSpPr>
            <p:cNvPr id="7" name="TextBox 7"/>
            <p:cNvSpPr txBox="1"/>
            <p:nvPr/>
          </p:nvSpPr>
          <p:spPr>
            <a:xfrm>
              <a:off x="0" y="-38100"/>
              <a:ext cx="5260714" cy="412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076251" y="1662606"/>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2120044" y="6010601"/>
            <a:ext cx="3395204" cy="1049427"/>
          </a:xfrm>
          <a:custGeom>
            <a:avLst/>
            <a:gdLst/>
            <a:ahLst/>
            <a:cxnLst/>
            <a:rect l="l" t="t" r="r" b="b"/>
            <a:pathLst>
              <a:path w="3395204" h="1049427">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4190452" y="4762704"/>
            <a:ext cx="10668547" cy="2128916"/>
          </a:xfrm>
          <a:prstGeom prst="rect">
            <a:avLst/>
          </a:prstGeom>
        </p:spPr>
        <p:txBody>
          <a:bodyPr wrap="square" lIns="0" tIns="0" rIns="0" bIns="0" rtlCol="0" anchor="t">
            <a:spAutoFit/>
          </a:bodyPr>
          <a:lstStyle/>
          <a:p>
            <a:pPr algn="ctr">
              <a:lnSpc>
                <a:spcPts val="5604"/>
              </a:lnSpc>
            </a:pPr>
            <a:r>
              <a:rPr lang="en-US" sz="4002" b="1" dirty="0">
                <a:solidFill>
                  <a:srgbClr val="000000"/>
                </a:solidFill>
                <a:latin typeface="Nunito Bold"/>
                <a:ea typeface="Nunito Bold"/>
                <a:cs typeface="Nunito Bold"/>
                <a:sym typeface="Nunito Bold"/>
                <a:hlinkClick r:id="rId8"/>
              </a:rPr>
              <a:t>https://docs.google.com/document/d/1AWtFvrANVmCsn7XxR44yqyAzmwg-9B-erxkZ6JHeBkQ/edit?usp=sharing</a:t>
            </a:r>
            <a:endParaRPr lang="en-US" sz="4002" b="1" dirty="0">
              <a:solidFill>
                <a:srgbClr val="000000"/>
              </a:solidFill>
              <a:latin typeface="Nunito Bold"/>
              <a:ea typeface="Nunito Bold"/>
              <a:cs typeface="Nunito Bold"/>
              <a:sym typeface="Nunito Bold"/>
            </a:endParaRPr>
          </a:p>
        </p:txBody>
      </p:sp>
      <p:sp>
        <p:nvSpPr>
          <p:cNvPr id="12" name="TextBox 12"/>
          <p:cNvSpPr txBox="1"/>
          <p:nvPr/>
        </p:nvSpPr>
        <p:spPr>
          <a:xfrm>
            <a:off x="1028700" y="8743950"/>
            <a:ext cx="5577893" cy="514375"/>
          </a:xfrm>
          <a:prstGeom prst="rect">
            <a:avLst/>
          </a:prstGeom>
        </p:spPr>
        <p:txBody>
          <a:bodyPr lIns="0" tIns="0" rIns="0" bIns="0" rtlCol="0" anchor="t">
            <a:spAutoFit/>
          </a:bodyPr>
          <a:lstStyle/>
          <a:p>
            <a:pPr algn="l">
              <a:lnSpc>
                <a:spcPts val="4200"/>
              </a:lnSpc>
            </a:pPr>
            <a:r>
              <a:rPr lang="en-US" sz="3000" b="1" dirty="0">
                <a:solidFill>
                  <a:srgbClr val="FFFFFF"/>
                </a:solidFill>
                <a:latin typeface="Nunito Bold"/>
                <a:ea typeface="Nunito Bold"/>
                <a:cs typeface="Nunito Bold"/>
                <a:sym typeface="Nunito Bold"/>
              </a:rPr>
              <a:t>Microbiology</a:t>
            </a:r>
          </a:p>
        </p:txBody>
      </p:sp>
      <p:sp>
        <p:nvSpPr>
          <p:cNvPr id="13" name="TextBox 13"/>
          <p:cNvSpPr txBox="1"/>
          <p:nvPr/>
        </p:nvSpPr>
        <p:spPr>
          <a:xfrm>
            <a:off x="12777754" y="8743950"/>
            <a:ext cx="4481546" cy="514375"/>
          </a:xfrm>
          <a:prstGeom prst="rect">
            <a:avLst/>
          </a:prstGeom>
        </p:spPr>
        <p:txBody>
          <a:bodyPr lIns="0" tIns="0" rIns="0" bIns="0" rtlCol="0" anchor="t">
            <a:spAutoFit/>
          </a:bodyPr>
          <a:lstStyle/>
          <a:p>
            <a:pPr algn="r">
              <a:lnSpc>
                <a:spcPts val="4200"/>
              </a:lnSpc>
            </a:pPr>
            <a:r>
              <a:rPr lang="en-US" sz="3000">
                <a:solidFill>
                  <a:srgbClr val="FFFFFF"/>
                </a:solidFill>
                <a:latin typeface="Nunito"/>
                <a:ea typeface="Nunito"/>
                <a:cs typeface="Nunito"/>
                <a:sym typeface="Nunito"/>
              </a:rPr>
              <a:t>BS Biology 4</a:t>
            </a:r>
          </a:p>
        </p:txBody>
      </p:sp>
      <p:sp>
        <p:nvSpPr>
          <p:cNvPr id="14" name="TextBox 13">
            <a:extLst>
              <a:ext uri="{FF2B5EF4-FFF2-40B4-BE49-F238E27FC236}">
                <a16:creationId xmlns:a16="http://schemas.microsoft.com/office/drawing/2014/main" id="{02E96475-625B-4C80-A427-AB68654AB9DC}"/>
              </a:ext>
            </a:extLst>
          </p:cNvPr>
          <p:cNvSpPr txBox="1"/>
          <p:nvPr/>
        </p:nvSpPr>
        <p:spPr>
          <a:xfrm>
            <a:off x="4190452" y="3232560"/>
            <a:ext cx="12031954" cy="1446550"/>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Additional Readings </a:t>
            </a:r>
          </a:p>
        </p:txBody>
      </p:sp>
    </p:spTree>
    <p:extLst>
      <p:ext uri="{BB962C8B-B14F-4D97-AF65-F5344CB8AC3E}">
        <p14:creationId xmlns:p14="http://schemas.microsoft.com/office/powerpoint/2010/main" val="70984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663"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TextBox 12"/>
          <p:cNvSpPr txBox="1"/>
          <p:nvPr/>
        </p:nvSpPr>
        <p:spPr>
          <a:xfrm>
            <a:off x="1028700" y="8743950"/>
            <a:ext cx="5577893" cy="514375"/>
          </a:xfrm>
          <a:prstGeom prst="rect">
            <a:avLst/>
          </a:prstGeom>
        </p:spPr>
        <p:txBody>
          <a:bodyPr lIns="0" tIns="0" rIns="0" bIns="0" rtlCol="0" anchor="t">
            <a:spAutoFit/>
          </a:bodyPr>
          <a:lstStyle/>
          <a:p>
            <a:pPr algn="l">
              <a:lnSpc>
                <a:spcPts val="4200"/>
              </a:lnSpc>
            </a:pPr>
            <a:r>
              <a:rPr lang="en-US" sz="3000" b="1" dirty="0">
                <a:solidFill>
                  <a:srgbClr val="FFFFFF"/>
                </a:solidFill>
                <a:latin typeface="Nunito Bold"/>
                <a:ea typeface="Nunito Bold"/>
                <a:cs typeface="Nunito Bold"/>
                <a:sym typeface="Nunito Bold"/>
              </a:rPr>
              <a:t>Microbiology</a:t>
            </a:r>
          </a:p>
        </p:txBody>
      </p:sp>
      <p:sp>
        <p:nvSpPr>
          <p:cNvPr id="13" name="TextBox 13"/>
          <p:cNvSpPr txBox="1"/>
          <p:nvPr/>
        </p:nvSpPr>
        <p:spPr>
          <a:xfrm>
            <a:off x="12777754" y="8743950"/>
            <a:ext cx="4481546" cy="514375"/>
          </a:xfrm>
          <a:prstGeom prst="rect">
            <a:avLst/>
          </a:prstGeom>
        </p:spPr>
        <p:txBody>
          <a:bodyPr lIns="0" tIns="0" rIns="0" bIns="0" rtlCol="0" anchor="t">
            <a:spAutoFit/>
          </a:bodyPr>
          <a:lstStyle/>
          <a:p>
            <a:pPr algn="r">
              <a:lnSpc>
                <a:spcPts val="4200"/>
              </a:lnSpc>
            </a:pPr>
            <a:r>
              <a:rPr lang="en-US" sz="3000">
                <a:solidFill>
                  <a:srgbClr val="FFFFFF"/>
                </a:solidFill>
                <a:latin typeface="Nunito"/>
                <a:ea typeface="Nunito"/>
                <a:cs typeface="Nunito"/>
                <a:sym typeface="Nunito"/>
              </a:rPr>
              <a:t>BS Biology 4</a:t>
            </a:r>
          </a:p>
        </p:txBody>
      </p:sp>
      <p:sp>
        <p:nvSpPr>
          <p:cNvPr id="14" name="TextBox 13">
            <a:extLst>
              <a:ext uri="{FF2B5EF4-FFF2-40B4-BE49-F238E27FC236}">
                <a16:creationId xmlns:a16="http://schemas.microsoft.com/office/drawing/2014/main" id="{02E96475-625B-4C80-A427-AB68654AB9DC}"/>
              </a:ext>
            </a:extLst>
          </p:cNvPr>
          <p:cNvSpPr txBox="1"/>
          <p:nvPr/>
        </p:nvSpPr>
        <p:spPr>
          <a:xfrm>
            <a:off x="1752600" y="164995"/>
            <a:ext cx="13441654"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Replication and transcription of Bases </a:t>
            </a:r>
          </a:p>
        </p:txBody>
      </p:sp>
      <p:graphicFrame>
        <p:nvGraphicFramePr>
          <p:cNvPr id="10" name="Table 9">
            <a:extLst>
              <a:ext uri="{FF2B5EF4-FFF2-40B4-BE49-F238E27FC236}">
                <a16:creationId xmlns:a16="http://schemas.microsoft.com/office/drawing/2014/main" id="{83BE6622-1BCC-464B-8885-66068A10116E}"/>
              </a:ext>
            </a:extLst>
          </p:cNvPr>
          <p:cNvGraphicFramePr>
            <a:graphicFrameLocks noGrp="1"/>
          </p:cNvGraphicFramePr>
          <p:nvPr>
            <p:extLst>
              <p:ext uri="{D42A27DB-BD31-4B8C-83A1-F6EECF244321}">
                <p14:modId xmlns:p14="http://schemas.microsoft.com/office/powerpoint/2010/main" val="55817044"/>
              </p:ext>
            </p:extLst>
          </p:nvPr>
        </p:nvGraphicFramePr>
        <p:xfrm>
          <a:off x="3102039" y="1179603"/>
          <a:ext cx="11551168" cy="8942402"/>
        </p:xfrm>
        <a:graphic>
          <a:graphicData uri="http://schemas.openxmlformats.org/drawingml/2006/table">
            <a:tbl>
              <a:tblPr/>
              <a:tblGrid>
                <a:gridCol w="2887792">
                  <a:extLst>
                    <a:ext uri="{9D8B030D-6E8A-4147-A177-3AD203B41FA5}">
                      <a16:colId xmlns:a16="http://schemas.microsoft.com/office/drawing/2014/main" val="2335112950"/>
                    </a:ext>
                  </a:extLst>
                </a:gridCol>
                <a:gridCol w="2887792">
                  <a:extLst>
                    <a:ext uri="{9D8B030D-6E8A-4147-A177-3AD203B41FA5}">
                      <a16:colId xmlns:a16="http://schemas.microsoft.com/office/drawing/2014/main" val="1582809633"/>
                    </a:ext>
                  </a:extLst>
                </a:gridCol>
                <a:gridCol w="2887792">
                  <a:extLst>
                    <a:ext uri="{9D8B030D-6E8A-4147-A177-3AD203B41FA5}">
                      <a16:colId xmlns:a16="http://schemas.microsoft.com/office/drawing/2014/main" val="3154639071"/>
                    </a:ext>
                  </a:extLst>
                </a:gridCol>
                <a:gridCol w="2887792">
                  <a:extLst>
                    <a:ext uri="{9D8B030D-6E8A-4147-A177-3AD203B41FA5}">
                      <a16:colId xmlns:a16="http://schemas.microsoft.com/office/drawing/2014/main" val="3415472098"/>
                    </a:ext>
                  </a:extLst>
                </a:gridCol>
              </a:tblGrid>
              <a:tr h="1004589">
                <a:tc>
                  <a:txBody>
                    <a:bodyPr/>
                    <a:lstStyle/>
                    <a:p>
                      <a:pPr rtl="0" fontAlgn="t">
                        <a:spcBef>
                          <a:spcPts val="0"/>
                        </a:spcBef>
                        <a:spcAft>
                          <a:spcPts val="0"/>
                        </a:spcAft>
                      </a:pPr>
                      <a:r>
                        <a:rPr lang="en-US" sz="2800" b="1" i="0" u="none" strike="noStrike">
                          <a:solidFill>
                            <a:srgbClr val="000000"/>
                          </a:solidFill>
                          <a:effectLst/>
                          <a:latin typeface="Arial" panose="020B0604020202020204" pitchFamily="34" charset="0"/>
                          <a:cs typeface="Arial" panose="020B0604020202020204" pitchFamily="34" charset="0"/>
                        </a:rPr>
                        <a:t>Parental Strand</a:t>
                      </a:r>
                      <a:endParaRPr lang="en-US" sz="4000" b="1">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a:solidFill>
                            <a:srgbClr val="000000"/>
                          </a:solidFill>
                          <a:effectLst/>
                          <a:latin typeface="Arial" panose="020B0604020202020204" pitchFamily="34" charset="0"/>
                          <a:cs typeface="Arial" panose="020B0604020202020204" pitchFamily="34" charset="0"/>
                        </a:rPr>
                        <a:t>Daughter strand</a:t>
                      </a:r>
                      <a:endParaRPr lang="en-US" sz="4000" b="1">
                        <a:effectLs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a:solidFill>
                            <a:srgbClr val="000000"/>
                          </a:solidFill>
                          <a:effectLst/>
                          <a:latin typeface="Arial" panose="020B0604020202020204" pitchFamily="34" charset="0"/>
                          <a:cs typeface="Arial" panose="020B0604020202020204" pitchFamily="34" charset="0"/>
                        </a:rPr>
                        <a:t>(Replication)</a:t>
                      </a:r>
                      <a:endParaRPr lang="en-US" sz="4000" b="1">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dirty="0">
                          <a:solidFill>
                            <a:srgbClr val="000000"/>
                          </a:solidFill>
                          <a:effectLst/>
                          <a:latin typeface="Arial" panose="020B0604020202020204" pitchFamily="34" charset="0"/>
                          <a:cs typeface="Arial" panose="020B0604020202020204" pitchFamily="34" charset="0"/>
                        </a:rPr>
                        <a:t>Transcription (mRNA)</a:t>
                      </a:r>
                      <a:endParaRPr lang="en-US" sz="4000" b="1" dirty="0">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a:solidFill>
                            <a:srgbClr val="000000"/>
                          </a:solidFill>
                          <a:effectLst/>
                          <a:latin typeface="Arial" panose="020B0604020202020204" pitchFamily="34" charset="0"/>
                          <a:cs typeface="Arial" panose="020B0604020202020204" pitchFamily="34" charset="0"/>
                        </a:rPr>
                        <a:t>Amino acid chain</a:t>
                      </a:r>
                      <a:endParaRPr lang="en-US" sz="4000" b="1">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3956668"/>
                  </a:ext>
                </a:extLst>
              </a:tr>
              <a:tr h="7937813">
                <a:tc>
                  <a:txBody>
                    <a:bodyPr/>
                    <a:lstStyle/>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A</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T</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G</a:t>
                      </a:r>
                      <a:endParaRPr lang="fr-FR" sz="54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T</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A</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C</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C</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A</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A</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G</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T</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T</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C</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G</a:t>
                      </a:r>
                      <a:endParaRPr lang="fr-FR" sz="4000" b="1" dirty="0">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dirty="0">
                          <a:solidFill>
                            <a:srgbClr val="000000"/>
                          </a:solidFill>
                          <a:effectLst/>
                          <a:latin typeface="Arial" panose="020B0604020202020204" pitchFamily="34" charset="0"/>
                          <a:cs typeface="Arial" panose="020B0604020202020204" pitchFamily="34" charset="0"/>
                        </a:rPr>
                        <a:t>A</a:t>
                      </a:r>
                      <a:endParaRPr lang="fr-FR" sz="4000" b="1" dirty="0">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T</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A</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C</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A</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T</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G</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G</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T</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T</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C</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A</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A</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G</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C</a:t>
                      </a:r>
                      <a:endParaRPr lang="fr-FR" sz="4000" b="1">
                        <a:effectLst/>
                        <a:latin typeface="Arial" panose="020B0604020202020204" pitchFamily="34" charset="0"/>
                        <a:cs typeface="Arial" panose="020B0604020202020204" pitchFamily="34" charset="0"/>
                      </a:endParaRPr>
                    </a:p>
                    <a:p>
                      <a:pPr rtl="0" fontAlgn="t">
                        <a:spcBef>
                          <a:spcPts val="0"/>
                        </a:spcBef>
                        <a:spcAft>
                          <a:spcPts val="0"/>
                        </a:spcAft>
                      </a:pPr>
                      <a:r>
                        <a:rPr lang="fr-FR" sz="2800" b="1" i="0" u="none" strike="noStrike">
                          <a:solidFill>
                            <a:srgbClr val="000000"/>
                          </a:solidFill>
                          <a:effectLst/>
                          <a:latin typeface="Arial" panose="020B0604020202020204" pitchFamily="34" charset="0"/>
                          <a:cs typeface="Arial" panose="020B0604020202020204" pitchFamily="34" charset="0"/>
                        </a:rPr>
                        <a:t>T</a:t>
                      </a:r>
                      <a:endParaRPr lang="fr-FR" sz="4000" b="1">
                        <a:effectLs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dirty="0">
                          <a:solidFill>
                            <a:srgbClr val="000000"/>
                          </a:solidFill>
                          <a:effectLst/>
                          <a:highlight>
                            <a:srgbClr val="FFFF00"/>
                          </a:highlight>
                          <a:latin typeface="Arial" panose="020B0604020202020204" pitchFamily="34" charset="0"/>
                          <a:cs typeface="Arial" panose="020B0604020202020204" pitchFamily="34" charset="0"/>
                        </a:rPr>
                        <a:t>A</a:t>
                      </a:r>
                      <a:endParaRPr lang="en-US" sz="4000" b="1" dirty="0">
                        <a:effectLst/>
                        <a:highlight>
                          <a:srgbClr val="FF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FFFF00"/>
                          </a:highlight>
                          <a:latin typeface="Arial" panose="020B0604020202020204" pitchFamily="34" charset="0"/>
                          <a:cs typeface="Arial" panose="020B0604020202020204" pitchFamily="34" charset="0"/>
                        </a:rPr>
                        <a:t>U</a:t>
                      </a:r>
                      <a:endParaRPr lang="en-US" sz="4000" b="1" dirty="0">
                        <a:effectLst/>
                        <a:highlight>
                          <a:srgbClr val="FF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FFFF00"/>
                          </a:highlight>
                          <a:latin typeface="Arial" panose="020B0604020202020204" pitchFamily="34" charset="0"/>
                          <a:cs typeface="Arial" panose="020B0604020202020204" pitchFamily="34" charset="0"/>
                        </a:rPr>
                        <a:t>G </a:t>
                      </a:r>
                      <a:endParaRPr lang="en-US" sz="4000" b="1" dirty="0">
                        <a:effectLst/>
                        <a:highlight>
                          <a:srgbClr val="FF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00"/>
                          </a:highlight>
                          <a:latin typeface="Arial" panose="020B0604020202020204" pitchFamily="34" charset="0"/>
                          <a:cs typeface="Arial" panose="020B0604020202020204" pitchFamily="34" charset="0"/>
                        </a:rPr>
                        <a:t>U</a:t>
                      </a:r>
                      <a:endParaRPr lang="en-US" sz="4000" b="1" dirty="0">
                        <a:effectLst/>
                        <a:highlight>
                          <a:srgbClr val="00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00"/>
                          </a:highlight>
                          <a:latin typeface="Arial" panose="020B0604020202020204" pitchFamily="34" charset="0"/>
                          <a:cs typeface="Arial" panose="020B0604020202020204" pitchFamily="34" charset="0"/>
                        </a:rPr>
                        <a:t>A</a:t>
                      </a:r>
                      <a:endParaRPr lang="en-US" sz="4000" b="1" dirty="0">
                        <a:effectLst/>
                        <a:highlight>
                          <a:srgbClr val="00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00"/>
                          </a:highlight>
                          <a:latin typeface="Arial" panose="020B0604020202020204" pitchFamily="34" charset="0"/>
                          <a:cs typeface="Arial" panose="020B0604020202020204" pitchFamily="34" charset="0"/>
                        </a:rPr>
                        <a:t>C</a:t>
                      </a:r>
                      <a:endParaRPr lang="en-US" sz="4000" b="1" dirty="0">
                        <a:effectLst/>
                        <a:highlight>
                          <a:srgbClr val="00FF0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C0C0C0"/>
                          </a:highlight>
                          <a:latin typeface="Arial" panose="020B0604020202020204" pitchFamily="34" charset="0"/>
                          <a:cs typeface="Arial" panose="020B0604020202020204" pitchFamily="34" charset="0"/>
                        </a:rPr>
                        <a:t>C</a:t>
                      </a:r>
                      <a:endParaRPr lang="en-US" sz="4000" b="1" dirty="0">
                        <a:effectLst/>
                        <a:highlight>
                          <a:srgbClr val="C0C0C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C0C0C0"/>
                          </a:highlight>
                          <a:latin typeface="Arial" panose="020B0604020202020204" pitchFamily="34" charset="0"/>
                          <a:cs typeface="Arial" panose="020B0604020202020204" pitchFamily="34" charset="0"/>
                        </a:rPr>
                        <a:t>A</a:t>
                      </a:r>
                      <a:br>
                        <a:rPr lang="en-US" sz="2800" b="1" i="0" u="none" strike="noStrike" dirty="0">
                          <a:solidFill>
                            <a:srgbClr val="000000"/>
                          </a:solidFill>
                          <a:effectLst/>
                          <a:highlight>
                            <a:srgbClr val="C0C0C0"/>
                          </a:highlight>
                          <a:latin typeface="Arial" panose="020B0604020202020204" pitchFamily="34" charset="0"/>
                          <a:cs typeface="Arial" panose="020B0604020202020204" pitchFamily="34" charset="0"/>
                        </a:rPr>
                      </a:br>
                      <a:r>
                        <a:rPr lang="en-US" sz="2800" b="1" i="0" u="none" strike="noStrike" dirty="0" err="1">
                          <a:solidFill>
                            <a:srgbClr val="000000"/>
                          </a:solidFill>
                          <a:effectLst/>
                          <a:highlight>
                            <a:srgbClr val="C0C0C0"/>
                          </a:highlight>
                          <a:latin typeface="Arial" panose="020B0604020202020204" pitchFamily="34" charset="0"/>
                          <a:cs typeface="Arial" panose="020B0604020202020204" pitchFamily="34" charset="0"/>
                        </a:rPr>
                        <a:t>A</a:t>
                      </a:r>
                      <a:endParaRPr lang="en-US" sz="4000" b="1" dirty="0">
                        <a:effectLst/>
                        <a:highlight>
                          <a:srgbClr val="C0C0C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8080"/>
                          </a:highlight>
                          <a:latin typeface="Arial" panose="020B0604020202020204" pitchFamily="34" charset="0"/>
                          <a:cs typeface="Arial" panose="020B0604020202020204" pitchFamily="34" charset="0"/>
                        </a:rPr>
                        <a:t>G</a:t>
                      </a:r>
                      <a:endParaRPr lang="en-US" sz="4000" b="1" dirty="0">
                        <a:effectLst/>
                        <a:highlight>
                          <a:srgbClr val="00808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8080"/>
                          </a:highlight>
                          <a:latin typeface="Arial" panose="020B0604020202020204" pitchFamily="34" charset="0"/>
                          <a:cs typeface="Arial" panose="020B0604020202020204" pitchFamily="34" charset="0"/>
                        </a:rPr>
                        <a:t>U</a:t>
                      </a:r>
                      <a:endParaRPr lang="en-US" sz="4000" b="1" dirty="0">
                        <a:effectLst/>
                        <a:highlight>
                          <a:srgbClr val="00808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8080"/>
                          </a:highlight>
                          <a:latin typeface="Arial" panose="020B0604020202020204" pitchFamily="34" charset="0"/>
                          <a:cs typeface="Arial" panose="020B0604020202020204" pitchFamily="34" charset="0"/>
                        </a:rPr>
                        <a:t>U</a:t>
                      </a:r>
                      <a:endParaRPr lang="en-US" sz="4000" b="1" dirty="0">
                        <a:effectLst/>
                        <a:highlight>
                          <a:srgbClr val="008080"/>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FF"/>
                          </a:highlight>
                          <a:latin typeface="Arial" panose="020B0604020202020204" pitchFamily="34" charset="0"/>
                          <a:cs typeface="Arial" panose="020B0604020202020204" pitchFamily="34" charset="0"/>
                        </a:rPr>
                        <a:t>C</a:t>
                      </a:r>
                      <a:endParaRPr lang="en-US" sz="4000" b="1" dirty="0">
                        <a:effectLst/>
                        <a:highlight>
                          <a:srgbClr val="00FFFF"/>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FF"/>
                          </a:highlight>
                          <a:latin typeface="Arial" panose="020B0604020202020204" pitchFamily="34" charset="0"/>
                          <a:cs typeface="Arial" panose="020B0604020202020204" pitchFamily="34" charset="0"/>
                        </a:rPr>
                        <a:t>G</a:t>
                      </a:r>
                      <a:endParaRPr lang="en-US" sz="4000" b="1" dirty="0">
                        <a:effectLst/>
                        <a:highlight>
                          <a:srgbClr val="00FFFF"/>
                        </a:highlight>
                        <a:latin typeface="Arial" panose="020B0604020202020204" pitchFamily="34" charset="0"/>
                        <a:cs typeface="Arial" panose="020B0604020202020204" pitchFamily="34" charset="0"/>
                      </a:endParaRPr>
                    </a:p>
                    <a:p>
                      <a:pPr rtl="0" fontAlgn="t">
                        <a:spcBef>
                          <a:spcPts val="0"/>
                        </a:spcBef>
                        <a:spcAft>
                          <a:spcPts val="0"/>
                        </a:spcAft>
                      </a:pPr>
                      <a:r>
                        <a:rPr lang="en-US" sz="2800" b="1" i="0" u="none" strike="noStrike" dirty="0">
                          <a:solidFill>
                            <a:srgbClr val="000000"/>
                          </a:solidFill>
                          <a:effectLst/>
                          <a:highlight>
                            <a:srgbClr val="00FFFF"/>
                          </a:highlight>
                          <a:latin typeface="Arial" panose="020B0604020202020204" pitchFamily="34" charset="0"/>
                          <a:cs typeface="Arial" panose="020B0604020202020204" pitchFamily="34" charset="0"/>
                        </a:rPr>
                        <a:t>U</a:t>
                      </a:r>
                      <a:endParaRPr lang="en-US" sz="4000" b="1" dirty="0">
                        <a:effectLst/>
                        <a:highlight>
                          <a:srgbClr val="00FFFF"/>
                        </a:highligh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br>
                        <a:rPr lang="en-US" sz="4000" b="1" dirty="0">
                          <a:effectLst/>
                          <a:latin typeface="Arial" panose="020B0604020202020204" pitchFamily="34" charset="0"/>
                          <a:cs typeface="Arial" panose="020B0604020202020204" pitchFamily="34" charset="0"/>
                        </a:rPr>
                      </a:br>
                      <a:r>
                        <a:rPr lang="en-US" sz="2800" b="1" i="0" u="none" strike="noStrike" dirty="0">
                          <a:solidFill>
                            <a:srgbClr val="000000"/>
                          </a:solidFill>
                          <a:effectLst/>
                          <a:highlight>
                            <a:srgbClr val="FFFF00"/>
                          </a:highlight>
                          <a:latin typeface="Arial" panose="020B0604020202020204" pitchFamily="34" charset="0"/>
                          <a:cs typeface="Arial" panose="020B0604020202020204" pitchFamily="34" charset="0"/>
                        </a:rPr>
                        <a:t>Met</a:t>
                      </a:r>
                      <a:endParaRPr lang="en-US" sz="4000" b="1" dirty="0">
                        <a:effectLst/>
                        <a:highlight>
                          <a:srgbClr val="FFFF00"/>
                        </a:highlight>
                        <a:latin typeface="Arial" panose="020B0604020202020204" pitchFamily="34" charset="0"/>
                        <a:cs typeface="Arial" panose="020B0604020202020204" pitchFamily="34" charset="0"/>
                      </a:endParaRPr>
                    </a:p>
                    <a:p>
                      <a:pPr rtl="0" fontAlgn="t">
                        <a:spcBef>
                          <a:spcPts val="0"/>
                        </a:spcBef>
                        <a:spcAft>
                          <a:spcPts val="0"/>
                        </a:spcAft>
                      </a:pPr>
                      <a:br>
                        <a:rPr lang="en-US" sz="4000" b="1" dirty="0">
                          <a:effectLst/>
                          <a:latin typeface="Arial" panose="020B0604020202020204" pitchFamily="34" charset="0"/>
                          <a:cs typeface="Arial" panose="020B0604020202020204" pitchFamily="34" charset="0"/>
                        </a:rPr>
                      </a:br>
                      <a:br>
                        <a:rPr lang="en-US" sz="4000" b="1" dirty="0">
                          <a:effectLst/>
                          <a:latin typeface="Arial" panose="020B0604020202020204" pitchFamily="34" charset="0"/>
                          <a:cs typeface="Arial" panose="020B0604020202020204" pitchFamily="34" charset="0"/>
                        </a:rPr>
                      </a:br>
                      <a:r>
                        <a:rPr lang="en-US" sz="2800" b="1" i="0" u="none" strike="noStrike" dirty="0">
                          <a:solidFill>
                            <a:srgbClr val="000000"/>
                          </a:solidFill>
                          <a:effectLst/>
                          <a:highlight>
                            <a:srgbClr val="00FF00"/>
                          </a:highlight>
                          <a:latin typeface="Arial" panose="020B0604020202020204" pitchFamily="34" charset="0"/>
                          <a:cs typeface="Arial" panose="020B0604020202020204" pitchFamily="34" charset="0"/>
                        </a:rPr>
                        <a:t>Tyr</a:t>
                      </a:r>
                      <a:endParaRPr lang="en-US" sz="4000" b="1" dirty="0">
                        <a:effectLst/>
                        <a:highlight>
                          <a:srgbClr val="00FF00"/>
                        </a:highlight>
                        <a:latin typeface="Arial" panose="020B0604020202020204" pitchFamily="34" charset="0"/>
                        <a:cs typeface="Arial" panose="020B0604020202020204" pitchFamily="34" charset="0"/>
                      </a:endParaRPr>
                    </a:p>
                    <a:p>
                      <a:pPr rtl="0" fontAlgn="t">
                        <a:spcBef>
                          <a:spcPts val="0"/>
                        </a:spcBef>
                        <a:spcAft>
                          <a:spcPts val="0"/>
                        </a:spcAft>
                      </a:pPr>
                      <a:br>
                        <a:rPr lang="en-US" sz="4000" b="1" dirty="0">
                          <a:effectLst/>
                          <a:latin typeface="Arial" panose="020B0604020202020204" pitchFamily="34" charset="0"/>
                          <a:cs typeface="Arial" panose="020B0604020202020204" pitchFamily="34" charset="0"/>
                        </a:rPr>
                      </a:br>
                      <a:br>
                        <a:rPr lang="en-US" sz="4000" b="1" dirty="0">
                          <a:effectLst/>
                          <a:latin typeface="Arial" panose="020B0604020202020204" pitchFamily="34" charset="0"/>
                          <a:cs typeface="Arial" panose="020B0604020202020204" pitchFamily="34" charset="0"/>
                        </a:rPr>
                      </a:br>
                      <a:r>
                        <a:rPr lang="en-US" sz="2800" b="1" i="0" u="none" strike="noStrike" dirty="0">
                          <a:solidFill>
                            <a:srgbClr val="000000"/>
                          </a:solidFill>
                          <a:effectLst/>
                          <a:highlight>
                            <a:srgbClr val="C0C0C0"/>
                          </a:highlight>
                          <a:latin typeface="Arial" panose="020B0604020202020204" pitchFamily="34" charset="0"/>
                          <a:cs typeface="Arial" panose="020B0604020202020204" pitchFamily="34" charset="0"/>
                        </a:rPr>
                        <a:t>Gin</a:t>
                      </a:r>
                      <a:endParaRPr lang="en-US" sz="4000" b="1" dirty="0">
                        <a:effectLst/>
                        <a:highlight>
                          <a:srgbClr val="C0C0C0"/>
                        </a:highlight>
                        <a:latin typeface="Arial" panose="020B0604020202020204" pitchFamily="34" charset="0"/>
                        <a:cs typeface="Arial" panose="020B0604020202020204" pitchFamily="34" charset="0"/>
                      </a:endParaRPr>
                    </a:p>
                    <a:p>
                      <a:pPr rtl="0" fontAlgn="t">
                        <a:spcBef>
                          <a:spcPts val="0"/>
                        </a:spcBef>
                        <a:spcAft>
                          <a:spcPts val="0"/>
                        </a:spcAft>
                      </a:pPr>
                      <a:br>
                        <a:rPr lang="en-US" sz="4000" b="1" dirty="0">
                          <a:effectLst/>
                          <a:latin typeface="Arial" panose="020B0604020202020204" pitchFamily="34" charset="0"/>
                          <a:cs typeface="Arial" panose="020B0604020202020204" pitchFamily="34" charset="0"/>
                        </a:rPr>
                      </a:br>
                      <a:br>
                        <a:rPr lang="en-US" sz="4000" b="1" dirty="0">
                          <a:effectLst/>
                          <a:latin typeface="Arial" panose="020B0604020202020204" pitchFamily="34" charset="0"/>
                          <a:cs typeface="Arial" panose="020B0604020202020204" pitchFamily="34" charset="0"/>
                        </a:rPr>
                      </a:br>
                      <a:r>
                        <a:rPr lang="en-US" sz="2800" b="1" i="0" u="none" strike="noStrike" dirty="0">
                          <a:solidFill>
                            <a:srgbClr val="000000"/>
                          </a:solidFill>
                          <a:effectLst/>
                          <a:highlight>
                            <a:srgbClr val="008080"/>
                          </a:highlight>
                          <a:latin typeface="Arial" panose="020B0604020202020204" pitchFamily="34" charset="0"/>
                          <a:cs typeface="Arial" panose="020B0604020202020204" pitchFamily="34" charset="0"/>
                        </a:rPr>
                        <a:t>Val</a:t>
                      </a:r>
                      <a:endParaRPr lang="en-US" sz="4000" b="1" dirty="0">
                        <a:effectLst/>
                        <a:highlight>
                          <a:srgbClr val="008080"/>
                        </a:highlight>
                        <a:latin typeface="Arial" panose="020B0604020202020204" pitchFamily="34" charset="0"/>
                        <a:cs typeface="Arial" panose="020B0604020202020204" pitchFamily="34" charset="0"/>
                      </a:endParaRPr>
                    </a:p>
                    <a:p>
                      <a:pPr rtl="0" fontAlgn="t">
                        <a:spcBef>
                          <a:spcPts val="0"/>
                        </a:spcBef>
                        <a:spcAft>
                          <a:spcPts val="0"/>
                        </a:spcAft>
                      </a:pPr>
                      <a:br>
                        <a:rPr lang="en-US" sz="4000" b="1" dirty="0">
                          <a:effectLst/>
                          <a:latin typeface="Arial" panose="020B0604020202020204" pitchFamily="34" charset="0"/>
                          <a:cs typeface="Arial" panose="020B0604020202020204" pitchFamily="34" charset="0"/>
                        </a:rPr>
                      </a:br>
                      <a:br>
                        <a:rPr lang="en-US" sz="4000" b="1" dirty="0">
                          <a:effectLst/>
                          <a:latin typeface="Arial" panose="020B0604020202020204" pitchFamily="34" charset="0"/>
                          <a:cs typeface="Arial" panose="020B0604020202020204" pitchFamily="34" charset="0"/>
                        </a:rPr>
                      </a:br>
                      <a:r>
                        <a:rPr lang="en-US" sz="2800" b="1" i="0" u="none" strike="noStrike" dirty="0">
                          <a:solidFill>
                            <a:srgbClr val="000000"/>
                          </a:solidFill>
                          <a:effectLst/>
                          <a:highlight>
                            <a:srgbClr val="00FFFF"/>
                          </a:highlight>
                          <a:latin typeface="Arial" panose="020B0604020202020204" pitchFamily="34" charset="0"/>
                          <a:cs typeface="Arial" panose="020B0604020202020204" pitchFamily="34" charset="0"/>
                        </a:rPr>
                        <a:t>Arg</a:t>
                      </a:r>
                      <a:endParaRPr lang="en-US" sz="4000" b="1" dirty="0">
                        <a:effectLst/>
                        <a:highlight>
                          <a:srgbClr val="00FFFF"/>
                        </a:highlight>
                        <a:latin typeface="Arial" panose="020B0604020202020204" pitchFamily="34" charset="0"/>
                        <a:cs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7833361"/>
                  </a:ext>
                </a:extLst>
              </a:tr>
            </a:tbl>
          </a:graphicData>
        </a:graphic>
      </p:graphicFrame>
      <p:sp>
        <p:nvSpPr>
          <p:cNvPr id="15" name="Rectangle 1">
            <a:extLst>
              <a:ext uri="{FF2B5EF4-FFF2-40B4-BE49-F238E27FC236}">
                <a16:creationId xmlns:a16="http://schemas.microsoft.com/office/drawing/2014/main" id="{1D3DD7A4-04F4-4B5F-97B5-3851672ED6AC}"/>
              </a:ext>
            </a:extLst>
          </p:cNvPr>
          <p:cNvSpPr>
            <a:spLocks noChangeArrowheads="1"/>
          </p:cNvSpPr>
          <p:nvPr/>
        </p:nvSpPr>
        <p:spPr bwMode="auto">
          <a:xfrm>
            <a:off x="3634792" y="1956737"/>
            <a:ext cx="21406175" cy="511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89334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AutoShape 2"/>
          <p:cNvSpPr/>
          <p:nvPr/>
        </p:nvSpPr>
        <p:spPr>
          <a:xfrm>
            <a:off x="1028700" y="1393524"/>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04910"/>
            <a:ext cx="18288000" cy="10182090"/>
            <a:chOff x="0" y="0"/>
            <a:chExt cx="6350000" cy="3535448"/>
          </a:xfrm>
        </p:grpSpPr>
        <p:sp>
          <p:nvSpPr>
            <p:cNvPr id="5" name="Freeform 5"/>
            <p:cNvSpPr/>
            <p:nvPr/>
          </p:nvSpPr>
          <p:spPr>
            <a:xfrm>
              <a:off x="0" y="0"/>
              <a:ext cx="6350000" cy="3535448"/>
            </a:xfrm>
            <a:custGeom>
              <a:avLst/>
              <a:gdLst/>
              <a:ahLst/>
              <a:cxnLst/>
              <a:rect l="l" t="t" r="r" b="b"/>
              <a:pathLst>
                <a:path w="6350000" h="3535448">
                  <a:moveTo>
                    <a:pt x="6209030" y="0"/>
                  </a:moveTo>
                  <a:lnTo>
                    <a:pt x="140970" y="0"/>
                  </a:lnTo>
                  <a:cubicBezTo>
                    <a:pt x="63500" y="0"/>
                    <a:pt x="0" y="66045"/>
                    <a:pt x="0" y="146917"/>
                  </a:cubicBezTo>
                  <a:lnTo>
                    <a:pt x="0" y="3388531"/>
                  </a:lnTo>
                  <a:cubicBezTo>
                    <a:pt x="0" y="3469403"/>
                    <a:pt x="63500" y="3535448"/>
                    <a:pt x="140970" y="3535448"/>
                  </a:cubicBezTo>
                  <a:lnTo>
                    <a:pt x="6209030" y="3535448"/>
                  </a:lnTo>
                  <a:cubicBezTo>
                    <a:pt x="6286500" y="3535448"/>
                    <a:pt x="6350000" y="3469403"/>
                    <a:pt x="6350000" y="3388531"/>
                  </a:cubicBezTo>
                  <a:lnTo>
                    <a:pt x="6350000" y="146917"/>
                  </a:lnTo>
                  <a:cubicBezTo>
                    <a:pt x="6350000" y="66045"/>
                    <a:pt x="6286500" y="0"/>
                    <a:pt x="6209030" y="0"/>
                  </a:cubicBezTo>
                  <a:close/>
                </a:path>
              </a:pathLst>
            </a:custGeom>
            <a:blipFill>
              <a:blip r:embed="rId5">
                <a:alphaModFix amt="30000"/>
              </a:blip>
              <a:stretch>
                <a:fillRect l="-5676" r="-5676"/>
              </a:stretch>
            </a:blipFill>
          </p:spPr>
        </p:sp>
      </p:grpSp>
      <p:sp>
        <p:nvSpPr>
          <p:cNvPr id="6" name="TextBox 6"/>
          <p:cNvSpPr txBox="1"/>
          <p:nvPr/>
        </p:nvSpPr>
        <p:spPr>
          <a:xfrm>
            <a:off x="1028700" y="796307"/>
            <a:ext cx="5201984" cy="573405"/>
          </a:xfrm>
          <a:prstGeom prst="rect">
            <a:avLst/>
          </a:prstGeom>
        </p:spPr>
        <p:txBody>
          <a:bodyPr lIns="0" tIns="0" rIns="0" bIns="0" rtlCol="0" anchor="t">
            <a:spAutoFit/>
          </a:bodyPr>
          <a:lstStyle/>
          <a:p>
            <a:pPr marL="0" lvl="0" indent="0" algn="l">
              <a:lnSpc>
                <a:spcPts val="4619"/>
              </a:lnSpc>
            </a:pPr>
            <a:r>
              <a:rPr lang="en-US" sz="3299">
                <a:solidFill>
                  <a:srgbClr val="0C1016"/>
                </a:solidFill>
                <a:latin typeface="Open Sauce"/>
                <a:ea typeface="Open Sauce"/>
                <a:cs typeface="Open Sauce"/>
                <a:sym typeface="Open Sauce"/>
              </a:rPr>
              <a:t>Genetics terminology</a:t>
            </a:r>
          </a:p>
        </p:txBody>
      </p:sp>
      <p:sp>
        <p:nvSpPr>
          <p:cNvPr id="7" name="TextBox 7"/>
          <p:cNvSpPr txBox="1"/>
          <p:nvPr/>
        </p:nvSpPr>
        <p:spPr>
          <a:xfrm>
            <a:off x="1028700" y="2551350"/>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Microbial Genetics</a:t>
            </a:r>
          </a:p>
        </p:txBody>
      </p:sp>
      <p:sp>
        <p:nvSpPr>
          <p:cNvPr id="8" name="TextBox 8"/>
          <p:cNvSpPr txBox="1"/>
          <p:nvPr/>
        </p:nvSpPr>
        <p:spPr>
          <a:xfrm>
            <a:off x="1028700" y="3160950"/>
            <a:ext cx="7398071" cy="173729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the study of the mechanisms of heritable information in microorganisms, including bacteria, archaea, viruses and some protozoa and fungi.</a:t>
            </a:r>
          </a:p>
        </p:txBody>
      </p:sp>
      <p:sp>
        <p:nvSpPr>
          <p:cNvPr id="9" name="TextBox 9"/>
          <p:cNvSpPr txBox="1"/>
          <p:nvPr/>
        </p:nvSpPr>
        <p:spPr>
          <a:xfrm>
            <a:off x="1028700" y="5195955"/>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Gene</a:t>
            </a:r>
          </a:p>
        </p:txBody>
      </p:sp>
      <p:sp>
        <p:nvSpPr>
          <p:cNvPr id="10" name="TextBox 10"/>
          <p:cNvSpPr txBox="1"/>
          <p:nvPr/>
        </p:nvSpPr>
        <p:spPr>
          <a:xfrm>
            <a:off x="1028700" y="5805555"/>
            <a:ext cx="7398071" cy="12991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A segment of DNA that contains the instructions for synthesizing a specific protein or RNA molecule.</a:t>
            </a:r>
          </a:p>
        </p:txBody>
      </p:sp>
      <p:sp>
        <p:nvSpPr>
          <p:cNvPr id="11" name="TextBox 11"/>
          <p:cNvSpPr txBox="1"/>
          <p:nvPr/>
        </p:nvSpPr>
        <p:spPr>
          <a:xfrm>
            <a:off x="1028700" y="7399972"/>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Chromosomes </a:t>
            </a:r>
          </a:p>
        </p:txBody>
      </p:sp>
      <p:sp>
        <p:nvSpPr>
          <p:cNvPr id="12" name="TextBox 12"/>
          <p:cNvSpPr txBox="1"/>
          <p:nvPr/>
        </p:nvSpPr>
        <p:spPr>
          <a:xfrm>
            <a:off x="1028700" y="8009572"/>
            <a:ext cx="7398071" cy="86099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A physical structure composed of DNA and proteins that carries genetic information</a:t>
            </a:r>
          </a:p>
        </p:txBody>
      </p:sp>
      <p:sp>
        <p:nvSpPr>
          <p:cNvPr id="13" name="TextBox 13"/>
          <p:cNvSpPr txBox="1"/>
          <p:nvPr/>
        </p:nvSpPr>
        <p:spPr>
          <a:xfrm>
            <a:off x="8426771" y="2551350"/>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Gene Expression</a:t>
            </a:r>
          </a:p>
        </p:txBody>
      </p:sp>
      <p:sp>
        <p:nvSpPr>
          <p:cNvPr id="14" name="TextBox 14"/>
          <p:cNvSpPr txBox="1"/>
          <p:nvPr/>
        </p:nvSpPr>
        <p:spPr>
          <a:xfrm>
            <a:off x="8426771" y="3160950"/>
            <a:ext cx="7398071" cy="12991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The process by which the information in a gene is used to produce a functional gene product, typically a protein.</a:t>
            </a:r>
          </a:p>
        </p:txBody>
      </p:sp>
      <p:sp>
        <p:nvSpPr>
          <p:cNvPr id="15" name="TextBox 15"/>
          <p:cNvSpPr txBox="1"/>
          <p:nvPr/>
        </p:nvSpPr>
        <p:spPr>
          <a:xfrm>
            <a:off x="8426771" y="5902676"/>
            <a:ext cx="7398071" cy="1314450"/>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Horizontal Gene Transfer (HGT)</a:t>
            </a:r>
          </a:p>
        </p:txBody>
      </p:sp>
      <p:sp>
        <p:nvSpPr>
          <p:cNvPr id="16" name="TextBox 16"/>
          <p:cNvSpPr txBox="1"/>
          <p:nvPr/>
        </p:nvSpPr>
        <p:spPr>
          <a:xfrm>
            <a:off x="8426771" y="7352347"/>
            <a:ext cx="7398071" cy="1756186"/>
          </a:xfrm>
          <a:prstGeom prst="rect">
            <a:avLst/>
          </a:prstGeom>
        </p:spPr>
        <p:txBody>
          <a:bodyPr lIns="0" tIns="0" rIns="0" bIns="0" rtlCol="0" anchor="t">
            <a:spAutoFit/>
          </a:bodyPr>
          <a:lstStyle/>
          <a:p>
            <a:pPr marL="0" lvl="0" indent="0" algn="l">
              <a:lnSpc>
                <a:spcPts val="3468"/>
              </a:lnSpc>
            </a:pPr>
            <a:r>
              <a:rPr lang="en-US" sz="2477" dirty="0">
                <a:solidFill>
                  <a:srgbClr val="0C1016"/>
                </a:solidFill>
                <a:latin typeface="Open Sauce"/>
                <a:ea typeface="Open Sauce"/>
                <a:cs typeface="Open Sauce"/>
                <a:sym typeface="Open Sauce"/>
              </a:rPr>
              <a:t>The transfer of genetic material between organisms in the same generation, which can occur through </a:t>
            </a:r>
            <a:r>
              <a:rPr lang="en-US" sz="2477" b="1" dirty="0">
                <a:solidFill>
                  <a:srgbClr val="0C1016"/>
                </a:solidFill>
                <a:latin typeface="Open Sauce"/>
                <a:ea typeface="Open Sauce"/>
                <a:cs typeface="Open Sauce"/>
                <a:sym typeface="Open Sauce"/>
              </a:rPr>
              <a:t>transformation</a:t>
            </a:r>
            <a:r>
              <a:rPr lang="en-US" sz="2477" dirty="0">
                <a:solidFill>
                  <a:srgbClr val="0C1016"/>
                </a:solidFill>
                <a:latin typeface="Open Sauce"/>
                <a:ea typeface="Open Sauce"/>
                <a:cs typeface="Open Sauce"/>
                <a:sym typeface="Open Sauce"/>
              </a:rPr>
              <a:t>, </a:t>
            </a:r>
            <a:r>
              <a:rPr lang="en-US" sz="2477" b="1" dirty="0">
                <a:solidFill>
                  <a:srgbClr val="0C1016"/>
                </a:solidFill>
                <a:latin typeface="Open Sauce"/>
                <a:ea typeface="Open Sauce"/>
                <a:cs typeface="Open Sauce"/>
                <a:sym typeface="Open Sauce"/>
              </a:rPr>
              <a:t>transduction</a:t>
            </a:r>
            <a:r>
              <a:rPr lang="en-US" sz="2477" dirty="0">
                <a:solidFill>
                  <a:srgbClr val="0C1016"/>
                </a:solidFill>
                <a:latin typeface="Open Sauce"/>
                <a:ea typeface="Open Sauce"/>
                <a:cs typeface="Open Sauce"/>
                <a:sym typeface="Open Sauce"/>
              </a:rPr>
              <a:t>, or </a:t>
            </a:r>
            <a:r>
              <a:rPr lang="en-US" sz="2477" b="1" dirty="0">
                <a:solidFill>
                  <a:srgbClr val="0C1016"/>
                </a:solidFill>
                <a:latin typeface="Open Sauce"/>
                <a:ea typeface="Open Sauce"/>
                <a:cs typeface="Open Sauce"/>
                <a:sym typeface="Open Sauce"/>
              </a:rPr>
              <a:t>conjugation</a:t>
            </a:r>
            <a:r>
              <a:rPr lang="en-US" sz="2477" dirty="0">
                <a:solidFill>
                  <a:srgbClr val="0C1016"/>
                </a:solidFill>
                <a:latin typeface="Open Sauce"/>
                <a:ea typeface="Open Sauce"/>
                <a:cs typeface="Open Sauce"/>
                <a:sym typeface="Open Sauce"/>
              </a:rPr>
              <a:t>.</a:t>
            </a:r>
          </a:p>
        </p:txBody>
      </p:sp>
      <p:sp>
        <p:nvSpPr>
          <p:cNvPr id="17" name="TextBox 17"/>
          <p:cNvSpPr txBox="1"/>
          <p:nvPr/>
        </p:nvSpPr>
        <p:spPr>
          <a:xfrm>
            <a:off x="8426771" y="4647049"/>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Genome</a:t>
            </a:r>
          </a:p>
        </p:txBody>
      </p:sp>
      <p:sp>
        <p:nvSpPr>
          <p:cNvPr id="18" name="TextBox 18"/>
          <p:cNvSpPr txBox="1"/>
          <p:nvPr/>
        </p:nvSpPr>
        <p:spPr>
          <a:xfrm>
            <a:off x="8426771" y="5289334"/>
            <a:ext cx="7398071" cy="4228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the entire set of DNA instructions found in a cell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AutoShape 2"/>
          <p:cNvSpPr/>
          <p:nvPr/>
        </p:nvSpPr>
        <p:spPr>
          <a:xfrm>
            <a:off x="1028700" y="1393524"/>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04910"/>
            <a:ext cx="18288000" cy="10182090"/>
            <a:chOff x="0" y="0"/>
            <a:chExt cx="6350000" cy="3535448"/>
          </a:xfrm>
        </p:grpSpPr>
        <p:sp>
          <p:nvSpPr>
            <p:cNvPr id="5" name="Freeform 5"/>
            <p:cNvSpPr/>
            <p:nvPr/>
          </p:nvSpPr>
          <p:spPr>
            <a:xfrm>
              <a:off x="0" y="0"/>
              <a:ext cx="6350000" cy="3535448"/>
            </a:xfrm>
            <a:custGeom>
              <a:avLst/>
              <a:gdLst/>
              <a:ahLst/>
              <a:cxnLst/>
              <a:rect l="l" t="t" r="r" b="b"/>
              <a:pathLst>
                <a:path w="6350000" h="3535448">
                  <a:moveTo>
                    <a:pt x="6209030" y="0"/>
                  </a:moveTo>
                  <a:lnTo>
                    <a:pt x="140970" y="0"/>
                  </a:lnTo>
                  <a:cubicBezTo>
                    <a:pt x="63500" y="0"/>
                    <a:pt x="0" y="66045"/>
                    <a:pt x="0" y="146917"/>
                  </a:cubicBezTo>
                  <a:lnTo>
                    <a:pt x="0" y="3388531"/>
                  </a:lnTo>
                  <a:cubicBezTo>
                    <a:pt x="0" y="3469403"/>
                    <a:pt x="63500" y="3535448"/>
                    <a:pt x="140970" y="3535448"/>
                  </a:cubicBezTo>
                  <a:lnTo>
                    <a:pt x="6209030" y="3535448"/>
                  </a:lnTo>
                  <a:cubicBezTo>
                    <a:pt x="6286500" y="3535448"/>
                    <a:pt x="6350000" y="3469403"/>
                    <a:pt x="6350000" y="3388531"/>
                  </a:cubicBezTo>
                  <a:lnTo>
                    <a:pt x="6350000" y="146917"/>
                  </a:lnTo>
                  <a:cubicBezTo>
                    <a:pt x="6350000" y="66045"/>
                    <a:pt x="6286500" y="0"/>
                    <a:pt x="6209030" y="0"/>
                  </a:cubicBezTo>
                  <a:close/>
                </a:path>
              </a:pathLst>
            </a:custGeom>
            <a:blipFill>
              <a:blip r:embed="rId5">
                <a:alphaModFix amt="30000"/>
              </a:blip>
              <a:stretch>
                <a:fillRect l="-5676" r="-5676"/>
              </a:stretch>
            </a:blipFill>
          </p:spPr>
        </p:sp>
      </p:grpSp>
      <p:grpSp>
        <p:nvGrpSpPr>
          <p:cNvPr id="6" name="Group 6"/>
          <p:cNvGrpSpPr/>
          <p:nvPr/>
        </p:nvGrpSpPr>
        <p:grpSpPr>
          <a:xfrm>
            <a:off x="8689019" y="344009"/>
            <a:ext cx="9598981" cy="9598981"/>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100982" t="-2774" r="-10115" b="-2774"/>
              </a:stretch>
            </a:blipFill>
          </p:spPr>
        </p:sp>
      </p:grpSp>
      <p:sp>
        <p:nvSpPr>
          <p:cNvPr id="8" name="TextBox 8"/>
          <p:cNvSpPr txBox="1"/>
          <p:nvPr/>
        </p:nvSpPr>
        <p:spPr>
          <a:xfrm>
            <a:off x="1028700" y="796307"/>
            <a:ext cx="5201984" cy="573405"/>
          </a:xfrm>
          <a:prstGeom prst="rect">
            <a:avLst/>
          </a:prstGeom>
        </p:spPr>
        <p:txBody>
          <a:bodyPr lIns="0" tIns="0" rIns="0" bIns="0" rtlCol="0" anchor="t">
            <a:spAutoFit/>
          </a:bodyPr>
          <a:lstStyle/>
          <a:p>
            <a:pPr marL="0" lvl="0" indent="0" algn="l">
              <a:lnSpc>
                <a:spcPts val="4619"/>
              </a:lnSpc>
            </a:pPr>
            <a:r>
              <a:rPr lang="en-US" sz="3299">
                <a:solidFill>
                  <a:srgbClr val="0C1016"/>
                </a:solidFill>
                <a:latin typeface="Open Sauce"/>
                <a:ea typeface="Open Sauce"/>
                <a:cs typeface="Open Sauce"/>
                <a:sym typeface="Open Sauce"/>
              </a:rPr>
              <a:t>Genetics terminology</a:t>
            </a:r>
          </a:p>
        </p:txBody>
      </p:sp>
      <p:sp>
        <p:nvSpPr>
          <p:cNvPr id="9" name="TextBox 9"/>
          <p:cNvSpPr txBox="1"/>
          <p:nvPr/>
        </p:nvSpPr>
        <p:spPr>
          <a:xfrm>
            <a:off x="1028700" y="2551350"/>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Plasmids</a:t>
            </a:r>
          </a:p>
        </p:txBody>
      </p:sp>
      <p:sp>
        <p:nvSpPr>
          <p:cNvPr id="10" name="TextBox 10"/>
          <p:cNvSpPr txBox="1"/>
          <p:nvPr/>
        </p:nvSpPr>
        <p:spPr>
          <a:xfrm>
            <a:off x="1028700" y="3160950"/>
            <a:ext cx="7398071" cy="12991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A small, circular piece of DNA found in bacteria that can replicate independently and often carries genes beneficial for survival.</a:t>
            </a:r>
          </a:p>
        </p:txBody>
      </p:sp>
      <p:sp>
        <p:nvSpPr>
          <p:cNvPr id="11" name="TextBox 11"/>
          <p:cNvSpPr txBox="1"/>
          <p:nvPr/>
        </p:nvSpPr>
        <p:spPr>
          <a:xfrm>
            <a:off x="1028700" y="4647049"/>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Semi-Bold"/>
                <a:ea typeface="Open Sauce Semi-Bold"/>
                <a:cs typeface="Open Sauce Semi-Bold"/>
                <a:sym typeface="Open Sauce Semi-Bold"/>
              </a:rPr>
              <a:t>Transcription</a:t>
            </a:r>
          </a:p>
        </p:txBody>
      </p:sp>
      <p:sp>
        <p:nvSpPr>
          <p:cNvPr id="12" name="TextBox 12"/>
          <p:cNvSpPr txBox="1"/>
          <p:nvPr/>
        </p:nvSpPr>
        <p:spPr>
          <a:xfrm>
            <a:off x="1028700" y="5288115"/>
            <a:ext cx="7398071" cy="12991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The process of copying a segment of DNA into RNA, specifically mRNA, which will be translated into a protein.</a:t>
            </a:r>
          </a:p>
        </p:txBody>
      </p:sp>
      <p:sp>
        <p:nvSpPr>
          <p:cNvPr id="13" name="TextBox 13"/>
          <p:cNvSpPr txBox="1"/>
          <p:nvPr/>
        </p:nvSpPr>
        <p:spPr>
          <a:xfrm>
            <a:off x="1028700" y="6806332"/>
            <a:ext cx="7398071" cy="657225"/>
          </a:xfrm>
          <a:prstGeom prst="rect">
            <a:avLst/>
          </a:prstGeom>
        </p:spPr>
        <p:txBody>
          <a:bodyPr lIns="0" tIns="0" rIns="0" bIns="0" rtlCol="0" anchor="t">
            <a:spAutoFit/>
          </a:bodyPr>
          <a:lstStyle/>
          <a:p>
            <a:pPr marL="0" lvl="0" indent="0" algn="l">
              <a:lnSpc>
                <a:spcPts val="5230"/>
              </a:lnSpc>
              <a:spcBef>
                <a:spcPct val="0"/>
              </a:spcBef>
            </a:pPr>
            <a:r>
              <a:rPr lang="en-US" sz="4358" b="1">
                <a:solidFill>
                  <a:srgbClr val="0C1016"/>
                </a:solidFill>
                <a:latin typeface="Open Sauce Bold"/>
                <a:ea typeface="Open Sauce Bold"/>
                <a:cs typeface="Open Sauce Bold"/>
                <a:sym typeface="Open Sauce Bold"/>
              </a:rPr>
              <a:t>Translation</a:t>
            </a:r>
          </a:p>
        </p:txBody>
      </p:sp>
      <p:sp>
        <p:nvSpPr>
          <p:cNvPr id="14" name="TextBox 14"/>
          <p:cNvSpPr txBox="1"/>
          <p:nvPr/>
        </p:nvSpPr>
        <p:spPr>
          <a:xfrm>
            <a:off x="1028700" y="7444507"/>
            <a:ext cx="7398071" cy="1299142"/>
          </a:xfrm>
          <a:prstGeom prst="rect">
            <a:avLst/>
          </a:prstGeom>
        </p:spPr>
        <p:txBody>
          <a:bodyPr lIns="0" tIns="0" rIns="0" bIns="0" rtlCol="0" anchor="t">
            <a:spAutoFit/>
          </a:bodyPr>
          <a:lstStyle/>
          <a:p>
            <a:pPr marL="0" lvl="0" indent="0" algn="l">
              <a:lnSpc>
                <a:spcPts val="3468"/>
              </a:lnSpc>
            </a:pPr>
            <a:r>
              <a:rPr lang="en-US" sz="2477">
                <a:solidFill>
                  <a:srgbClr val="0C1016"/>
                </a:solidFill>
                <a:latin typeface="Open Sauce"/>
                <a:ea typeface="Open Sauce"/>
                <a:cs typeface="Open Sauce"/>
                <a:sym typeface="Open Sauce"/>
              </a:rPr>
              <a:t>The process by which ribosomes synthesize proteins using the information encoded in mRNA.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495D66"/>
            </a:solidFill>
          </p:spPr>
        </p:sp>
      </p:grpSp>
      <p:sp>
        <p:nvSpPr>
          <p:cNvPr id="4" name="Freeform 4"/>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16948" y="7595620"/>
            <a:ext cx="7376604" cy="2460189"/>
          </a:xfrm>
          <a:custGeom>
            <a:avLst/>
            <a:gdLst/>
            <a:ahLst/>
            <a:cxnLst/>
            <a:rect l="l" t="t" r="r" b="b"/>
            <a:pathLst>
              <a:path w="7376604" h="2460189">
                <a:moveTo>
                  <a:pt x="0" y="0"/>
                </a:moveTo>
                <a:lnTo>
                  <a:pt x="7376604" y="0"/>
                </a:lnTo>
                <a:lnTo>
                  <a:pt x="7376604" y="2460189"/>
                </a:lnTo>
                <a:lnTo>
                  <a:pt x="0" y="2460189"/>
                </a:lnTo>
                <a:lnTo>
                  <a:pt x="0" y="0"/>
                </a:lnTo>
                <a:close/>
              </a:path>
            </a:pathLst>
          </a:custGeom>
          <a:blipFill>
            <a:blip r:embed="rId7"/>
            <a:stretch>
              <a:fillRect l="-38374" r="-16618" b="-286111"/>
            </a:stretch>
          </a:blipFill>
        </p:spPr>
      </p:sp>
      <p:grpSp>
        <p:nvGrpSpPr>
          <p:cNvPr id="7" name="Group 7"/>
          <p:cNvGrpSpPr/>
          <p:nvPr/>
        </p:nvGrpSpPr>
        <p:grpSpPr>
          <a:xfrm>
            <a:off x="9525000" y="888509"/>
            <a:ext cx="7107229" cy="7107229"/>
            <a:chOff x="0" y="0"/>
            <a:chExt cx="812800" cy="812800"/>
          </a:xfrm>
        </p:grpSpPr>
        <p:sp>
          <p:nvSpPr>
            <p:cNvPr id="8" name="Freeform 8"/>
            <p:cNvSpPr/>
            <p:nvPr/>
          </p:nvSpPr>
          <p:spPr>
            <a:xfrm>
              <a:off x="0" y="0"/>
              <a:ext cx="812800" cy="812800"/>
            </a:xfrm>
            <a:custGeom>
              <a:avLst/>
              <a:gdLst/>
              <a:ahLst/>
              <a:cxnLst/>
              <a:rect l="l" t="t" r="r" b="b"/>
              <a:pathLst>
                <a:path w="812800" h="812800">
                  <a:moveTo>
                    <a:pt x="25054" y="0"/>
                  </a:moveTo>
                  <a:lnTo>
                    <a:pt x="787746" y="0"/>
                  </a:lnTo>
                  <a:cubicBezTo>
                    <a:pt x="794391" y="0"/>
                    <a:pt x="800763" y="2640"/>
                    <a:pt x="805462" y="7338"/>
                  </a:cubicBezTo>
                  <a:cubicBezTo>
                    <a:pt x="810160" y="12037"/>
                    <a:pt x="812800" y="18409"/>
                    <a:pt x="812800" y="25054"/>
                  </a:cubicBezTo>
                  <a:lnTo>
                    <a:pt x="812800" y="787746"/>
                  </a:lnTo>
                  <a:cubicBezTo>
                    <a:pt x="812800" y="794391"/>
                    <a:pt x="810160" y="800763"/>
                    <a:pt x="805462" y="805462"/>
                  </a:cubicBezTo>
                  <a:cubicBezTo>
                    <a:pt x="800763" y="810160"/>
                    <a:pt x="794391" y="812800"/>
                    <a:pt x="787746" y="812800"/>
                  </a:cubicBezTo>
                  <a:lnTo>
                    <a:pt x="25054" y="812800"/>
                  </a:lnTo>
                  <a:cubicBezTo>
                    <a:pt x="18409" y="812800"/>
                    <a:pt x="12037" y="810160"/>
                    <a:pt x="7338" y="805462"/>
                  </a:cubicBezTo>
                  <a:cubicBezTo>
                    <a:pt x="2640" y="800763"/>
                    <a:pt x="0" y="794391"/>
                    <a:pt x="0" y="787746"/>
                  </a:cubicBezTo>
                  <a:lnTo>
                    <a:pt x="0" y="25054"/>
                  </a:lnTo>
                  <a:cubicBezTo>
                    <a:pt x="0" y="18409"/>
                    <a:pt x="2640" y="12037"/>
                    <a:pt x="7338" y="7338"/>
                  </a:cubicBezTo>
                  <a:cubicBezTo>
                    <a:pt x="12037" y="2640"/>
                    <a:pt x="18409" y="0"/>
                    <a:pt x="25054" y="0"/>
                  </a:cubicBezTo>
                  <a:close/>
                </a:path>
              </a:pathLst>
            </a:custGeom>
            <a:blipFill>
              <a:blip r:embed="rId8"/>
              <a:stretch>
                <a:fillRect t="-2739" b="-2739"/>
              </a:stretch>
            </a:blipFill>
          </p:spPr>
        </p:sp>
      </p:grpSp>
      <p:sp>
        <p:nvSpPr>
          <p:cNvPr id="9" name="TextBox 9"/>
          <p:cNvSpPr txBox="1"/>
          <p:nvPr/>
        </p:nvSpPr>
        <p:spPr>
          <a:xfrm>
            <a:off x="1028700" y="3994449"/>
            <a:ext cx="5753100" cy="895350"/>
          </a:xfrm>
          <a:prstGeom prst="rect">
            <a:avLst/>
          </a:prstGeom>
        </p:spPr>
        <p:txBody>
          <a:bodyPr lIns="0" tIns="0" rIns="0" bIns="0" rtlCol="0" anchor="t">
            <a:spAutoFit/>
          </a:bodyPr>
          <a:lstStyle/>
          <a:p>
            <a:pPr marL="0" lvl="0" indent="0" algn="l">
              <a:lnSpc>
                <a:spcPts val="7006"/>
              </a:lnSpc>
              <a:spcBef>
                <a:spcPct val="0"/>
              </a:spcBef>
            </a:pPr>
            <a:r>
              <a:rPr lang="en-US" sz="5838" b="1">
                <a:solidFill>
                  <a:srgbClr val="FDFCFC"/>
                </a:solidFill>
                <a:latin typeface="Open Sauce Semi-Bold"/>
                <a:ea typeface="Open Sauce Semi-Bold"/>
                <a:cs typeface="Open Sauce Semi-Bold"/>
                <a:sym typeface="Open Sauce Semi-Bold"/>
              </a:rPr>
              <a:t>Gene Structure </a:t>
            </a:r>
          </a:p>
        </p:txBody>
      </p:sp>
      <p:sp>
        <p:nvSpPr>
          <p:cNvPr id="10" name="TextBox 10"/>
          <p:cNvSpPr txBox="1"/>
          <p:nvPr/>
        </p:nvSpPr>
        <p:spPr>
          <a:xfrm>
            <a:off x="1028700" y="4823124"/>
            <a:ext cx="5753100" cy="1003300"/>
          </a:xfrm>
          <a:prstGeom prst="rect">
            <a:avLst/>
          </a:prstGeom>
        </p:spPr>
        <p:txBody>
          <a:bodyPr lIns="0" tIns="0" rIns="0" bIns="0" rtlCol="0" anchor="t">
            <a:spAutoFit/>
          </a:bodyPr>
          <a:lstStyle/>
          <a:p>
            <a:pPr marL="0" lvl="0" indent="0" algn="l">
              <a:lnSpc>
                <a:spcPts val="4025"/>
              </a:lnSpc>
            </a:pPr>
            <a:r>
              <a:rPr lang="en-US" sz="2875" dirty="0">
                <a:solidFill>
                  <a:srgbClr val="FDFCFC"/>
                </a:solidFill>
                <a:latin typeface="Open Sauce"/>
                <a:ea typeface="Open Sauce"/>
                <a:cs typeface="Open Sauce"/>
                <a:sym typeface="Open Sauce"/>
              </a:rPr>
              <a:t>Microbial DNA structure and Composition</a:t>
            </a:r>
          </a:p>
        </p:txBody>
      </p:sp>
      <p:sp>
        <p:nvSpPr>
          <p:cNvPr id="11" name="TextBox 10">
            <a:extLst>
              <a:ext uri="{FF2B5EF4-FFF2-40B4-BE49-F238E27FC236}">
                <a16:creationId xmlns:a16="http://schemas.microsoft.com/office/drawing/2014/main" id="{6D334C33-AD68-4014-A4F4-A044501338A7}"/>
              </a:ext>
            </a:extLst>
          </p:cNvPr>
          <p:cNvSpPr txBox="1"/>
          <p:nvPr/>
        </p:nvSpPr>
        <p:spPr>
          <a:xfrm>
            <a:off x="9525000" y="8343900"/>
            <a:ext cx="7239000" cy="980205"/>
          </a:xfrm>
          <a:prstGeom prst="rect">
            <a:avLst/>
          </a:prstGeom>
        </p:spPr>
        <p:txBody>
          <a:bodyPr wrap="square" lIns="0" tIns="0" rIns="0" bIns="0" rtlCol="0" anchor="t">
            <a:spAutoFit/>
          </a:bodyPr>
          <a:lstStyle/>
          <a:p>
            <a:pPr marL="0" lvl="0" indent="0" algn="l">
              <a:lnSpc>
                <a:spcPts val="4025"/>
              </a:lnSpc>
            </a:pPr>
            <a:r>
              <a:rPr lang="en-US" sz="2800" b="1" dirty="0">
                <a:latin typeface="Open Sauce"/>
                <a:ea typeface="Open Sauce"/>
                <a:cs typeface="Open Sauce"/>
                <a:sym typeface="Open Sauce"/>
              </a:rPr>
              <a:t>Purines</a:t>
            </a:r>
            <a:r>
              <a:rPr lang="en-US" sz="2400" dirty="0">
                <a:latin typeface="Open Sauce"/>
                <a:ea typeface="Open Sauce"/>
                <a:cs typeface="Open Sauce"/>
                <a:sym typeface="Open Sauce"/>
              </a:rPr>
              <a:t> (Guanine &amp; Adenine)</a:t>
            </a:r>
          </a:p>
          <a:p>
            <a:pPr marL="0" lvl="0" indent="0" algn="l">
              <a:lnSpc>
                <a:spcPts val="4025"/>
              </a:lnSpc>
            </a:pPr>
            <a:r>
              <a:rPr lang="en-US" sz="2800" b="1" dirty="0">
                <a:latin typeface="Open Sauce"/>
                <a:ea typeface="Open Sauce"/>
                <a:cs typeface="Open Sauce"/>
                <a:sym typeface="Open Sauce"/>
              </a:rPr>
              <a:t>Pyrimidines</a:t>
            </a:r>
            <a:r>
              <a:rPr lang="en-US" sz="2400" dirty="0">
                <a:latin typeface="Open Sauce"/>
                <a:ea typeface="Open Sauce"/>
                <a:cs typeface="Open Sauce"/>
                <a:sym typeface="Open Sauce"/>
              </a:rPr>
              <a:t> (Thymine, </a:t>
            </a:r>
            <a:r>
              <a:rPr lang="en-US" sz="2400" dirty="0" err="1">
                <a:latin typeface="Open Sauce"/>
                <a:ea typeface="Open Sauce"/>
                <a:cs typeface="Open Sauce"/>
                <a:sym typeface="Open Sauce"/>
              </a:rPr>
              <a:t>Cytocine</a:t>
            </a:r>
            <a:r>
              <a:rPr lang="en-US" sz="2400" dirty="0">
                <a:latin typeface="Open Sauce"/>
                <a:ea typeface="Open Sauce"/>
                <a:cs typeface="Open Sauce"/>
                <a:sym typeface="Open Sauce"/>
              </a:rPr>
              <a:t>, &amp; Uracil)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sp>
        <p:nvSpPr>
          <p:cNvPr id="2" name="Freeform 2"/>
          <p:cNvSpPr/>
          <p:nvPr/>
        </p:nvSpPr>
        <p:spPr>
          <a:xfrm>
            <a:off x="11500707" y="7878784"/>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3"/>
            <a:stretch>
              <a:fillRect b="-297342"/>
            </a:stretch>
          </a:blipFill>
        </p:spPr>
      </p:sp>
      <p:sp>
        <p:nvSpPr>
          <p:cNvPr id="3" name="Freeform 3"/>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3"/>
            <a:stretch>
              <a:fillRect t="-297342"/>
            </a:stretch>
          </a:blipFill>
        </p:spPr>
      </p:sp>
      <p:sp>
        <p:nvSpPr>
          <p:cNvPr id="5" name="Freeform 5"/>
          <p:cNvSpPr/>
          <p:nvPr/>
        </p:nvSpPr>
        <p:spPr>
          <a:xfrm>
            <a:off x="825948" y="2129325"/>
            <a:ext cx="8769460" cy="4110685"/>
          </a:xfrm>
          <a:custGeom>
            <a:avLst/>
            <a:gdLst/>
            <a:ahLst/>
            <a:cxnLst/>
            <a:rect l="l" t="t" r="r" b="b"/>
            <a:pathLst>
              <a:path w="8769460" h="4110685">
                <a:moveTo>
                  <a:pt x="0" y="0"/>
                </a:moveTo>
                <a:lnTo>
                  <a:pt x="8769460" y="0"/>
                </a:lnTo>
                <a:lnTo>
                  <a:pt x="8769460" y="4110684"/>
                </a:lnTo>
                <a:lnTo>
                  <a:pt x="0" y="41106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288685" y="6214878"/>
            <a:ext cx="15710631" cy="3223037"/>
          </a:xfrm>
          <a:prstGeom prst="rect">
            <a:avLst/>
          </a:prstGeom>
        </p:spPr>
        <p:txBody>
          <a:bodyPr lIns="0" tIns="0" rIns="0" bIns="0" rtlCol="0" anchor="t">
            <a:spAutoFit/>
          </a:bodyPr>
          <a:lstStyle/>
          <a:p>
            <a:pPr marL="0" lvl="0" indent="0" algn="l">
              <a:lnSpc>
                <a:spcPts val="4306"/>
              </a:lnSpc>
            </a:pPr>
            <a:r>
              <a:rPr lang="en-US" sz="2675" spc="369">
                <a:solidFill>
                  <a:srgbClr val="0C1016"/>
                </a:solidFill>
                <a:latin typeface="Open Sauce"/>
                <a:ea typeface="Open Sauce"/>
                <a:cs typeface="Open Sauce"/>
                <a:sym typeface="Open Sauce"/>
              </a:rPr>
              <a:t>MOST BACTERIA HAVE A </a:t>
            </a:r>
            <a:r>
              <a:rPr lang="en-US" sz="2675" b="1" spc="369">
                <a:solidFill>
                  <a:srgbClr val="0C1016"/>
                </a:solidFill>
                <a:latin typeface="Open Sauce Bold"/>
                <a:ea typeface="Open Sauce Bold"/>
                <a:cs typeface="Open Sauce Bold"/>
                <a:sym typeface="Open Sauce Bold"/>
              </a:rPr>
              <a:t>HAPLOID GENOME</a:t>
            </a:r>
            <a:r>
              <a:rPr lang="en-US" sz="2675" spc="369">
                <a:solidFill>
                  <a:srgbClr val="0C1016"/>
                </a:solidFill>
                <a:latin typeface="Open Sauce"/>
                <a:ea typeface="Open Sauce"/>
                <a:cs typeface="Open Sauce"/>
                <a:sym typeface="Open Sauce"/>
              </a:rPr>
              <a:t>, A</a:t>
            </a:r>
            <a:r>
              <a:rPr lang="en-US" sz="2675" b="1" spc="369">
                <a:solidFill>
                  <a:srgbClr val="0C1016"/>
                </a:solidFill>
                <a:latin typeface="Open Sauce Bold"/>
                <a:ea typeface="Open Sauce Bold"/>
                <a:cs typeface="Open Sauce Bold"/>
                <a:sym typeface="Open Sauce Bold"/>
              </a:rPr>
              <a:t> SINGLE CHROMOSOME</a:t>
            </a:r>
            <a:r>
              <a:rPr lang="en-US" sz="2675" spc="369">
                <a:solidFill>
                  <a:srgbClr val="0C1016"/>
                </a:solidFill>
                <a:latin typeface="Open Sauce"/>
                <a:ea typeface="Open Sauce"/>
                <a:cs typeface="Open Sauce"/>
                <a:sym typeface="Open Sauce"/>
              </a:rPr>
              <a:t> CONSISTING OF A </a:t>
            </a:r>
            <a:r>
              <a:rPr lang="en-US" sz="2675" b="1" spc="369">
                <a:solidFill>
                  <a:srgbClr val="0C1016"/>
                </a:solidFill>
                <a:latin typeface="Open Sauce Bold"/>
                <a:ea typeface="Open Sauce Bold"/>
                <a:cs typeface="Open Sauce Bold"/>
                <a:sym typeface="Open Sauce Bold"/>
              </a:rPr>
              <a:t>CIRCULAR, DOUBLE STRANDED DNA MOLECULE</a:t>
            </a:r>
            <a:r>
              <a:rPr lang="en-US" sz="2675" spc="369">
                <a:solidFill>
                  <a:srgbClr val="0C1016"/>
                </a:solidFill>
                <a:latin typeface="Open Sauce"/>
                <a:ea typeface="Open Sauce"/>
                <a:cs typeface="Open Sauce"/>
                <a:sym typeface="Open Sauce"/>
              </a:rPr>
              <a:t>. HOWEVER LINEAR CHROMOSOMES HAVE BEEN FOUND IN GRAM-POSITIVE BORRELIA AND STREPTOMYCES SPP., AND ONE LINEAR AND ONE CIRCULAR CHROMOSOME IS PRESENT IN THE GRAM-NEGATIVE BACTERIUM AGROBACTERIUM TUMEFACIENS.</a:t>
            </a:r>
          </a:p>
        </p:txBody>
      </p:sp>
      <p:sp>
        <p:nvSpPr>
          <p:cNvPr id="7" name="TextBox 7"/>
          <p:cNvSpPr txBox="1"/>
          <p:nvPr/>
        </p:nvSpPr>
        <p:spPr>
          <a:xfrm>
            <a:off x="10115140" y="2277081"/>
            <a:ext cx="6888447" cy="3295412"/>
          </a:xfrm>
          <a:prstGeom prst="rect">
            <a:avLst/>
          </a:prstGeom>
        </p:spPr>
        <p:txBody>
          <a:bodyPr lIns="0" tIns="0" rIns="0" bIns="0" rtlCol="0" anchor="t">
            <a:spAutoFit/>
          </a:bodyPr>
          <a:lstStyle/>
          <a:p>
            <a:pPr marL="0" lvl="0" indent="0" algn="l">
              <a:lnSpc>
                <a:spcPts val="6451"/>
              </a:lnSpc>
            </a:pPr>
            <a:r>
              <a:rPr lang="en-US" sz="5812" b="1">
                <a:solidFill>
                  <a:srgbClr val="0C1016"/>
                </a:solidFill>
                <a:latin typeface="Open Sauce Semi-Bold"/>
                <a:ea typeface="Open Sauce Semi-Bold"/>
                <a:cs typeface="Open Sauce Semi-Bold"/>
                <a:sym typeface="Open Sauce Semi-Bold"/>
              </a:rPr>
              <a:t>Bacterial Genome consist of Chromosomal and plasmid DNA </a:t>
            </a:r>
          </a:p>
        </p:txBody>
      </p:sp>
      <p:sp>
        <p:nvSpPr>
          <p:cNvPr id="8" name="TextBox 8"/>
          <p:cNvSpPr txBox="1"/>
          <p:nvPr/>
        </p:nvSpPr>
        <p:spPr>
          <a:xfrm>
            <a:off x="1028700" y="796307"/>
            <a:ext cx="5767936" cy="573405"/>
          </a:xfrm>
          <a:prstGeom prst="rect">
            <a:avLst/>
          </a:prstGeom>
        </p:spPr>
        <p:txBody>
          <a:bodyPr lIns="0" tIns="0" rIns="0" bIns="0" rtlCol="0" anchor="t">
            <a:spAutoFit/>
          </a:bodyPr>
          <a:lstStyle/>
          <a:p>
            <a:pPr marL="0" lvl="0" indent="0" algn="l">
              <a:lnSpc>
                <a:spcPts val="4619"/>
              </a:lnSpc>
            </a:pPr>
            <a:r>
              <a:rPr lang="en-US" sz="3299" b="1">
                <a:solidFill>
                  <a:srgbClr val="0C1016"/>
                </a:solidFill>
                <a:latin typeface="Open Sauce Bold"/>
                <a:ea typeface="Open Sauce Bold"/>
                <a:cs typeface="Open Sauce Bold"/>
                <a:sym typeface="Open Sauce Bold"/>
              </a:rPr>
              <a:t>Prokaryotic Gene structure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3158" y="1460182"/>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6" name="Freeform 16"/>
          <p:cNvSpPr/>
          <p:nvPr/>
        </p:nvSpPr>
        <p:spPr>
          <a:xfrm>
            <a:off x="9217888" y="991777"/>
            <a:ext cx="6751523" cy="4928869"/>
          </a:xfrm>
          <a:custGeom>
            <a:avLst/>
            <a:gdLst/>
            <a:ahLst/>
            <a:cxnLst/>
            <a:rect l="l" t="t" r="r" b="b"/>
            <a:pathLst>
              <a:path w="6751523" h="4928869">
                <a:moveTo>
                  <a:pt x="0" y="0"/>
                </a:moveTo>
                <a:lnTo>
                  <a:pt x="6751524" y="0"/>
                </a:lnTo>
                <a:lnTo>
                  <a:pt x="6751524" y="4928868"/>
                </a:lnTo>
                <a:lnTo>
                  <a:pt x="0" y="4928868"/>
                </a:lnTo>
                <a:lnTo>
                  <a:pt x="0" y="0"/>
                </a:lnTo>
                <a:close/>
              </a:path>
            </a:pathLst>
          </a:custGeom>
          <a:blipFill>
            <a:blip r:embed="rId10"/>
            <a:stretch>
              <a:fillRect/>
            </a:stretch>
          </a:blipFill>
        </p:spPr>
      </p:sp>
      <p:sp>
        <p:nvSpPr>
          <p:cNvPr id="17" name="Freeform 17"/>
          <p:cNvSpPr/>
          <p:nvPr/>
        </p:nvSpPr>
        <p:spPr>
          <a:xfrm>
            <a:off x="1043158" y="2097148"/>
            <a:ext cx="5958504" cy="6092704"/>
          </a:xfrm>
          <a:custGeom>
            <a:avLst/>
            <a:gdLst/>
            <a:ahLst/>
            <a:cxnLst/>
            <a:rect l="l" t="t" r="r" b="b"/>
            <a:pathLst>
              <a:path w="5958504" h="6092704">
                <a:moveTo>
                  <a:pt x="0" y="0"/>
                </a:moveTo>
                <a:lnTo>
                  <a:pt x="5958503" y="0"/>
                </a:lnTo>
                <a:lnTo>
                  <a:pt x="5958503" y="6092704"/>
                </a:lnTo>
                <a:lnTo>
                  <a:pt x="0" y="6092704"/>
                </a:lnTo>
                <a:lnTo>
                  <a:pt x="0" y="0"/>
                </a:lnTo>
                <a:close/>
              </a:path>
            </a:pathLst>
          </a:custGeom>
          <a:blipFill>
            <a:blip r:embed="rId11"/>
            <a:stretch>
              <a:fillRect/>
            </a:stretch>
          </a:blipFill>
        </p:spPr>
      </p:sp>
      <p:sp>
        <p:nvSpPr>
          <p:cNvPr id="18" name="TextBox 18"/>
          <p:cNvSpPr txBox="1"/>
          <p:nvPr/>
        </p:nvSpPr>
        <p:spPr>
          <a:xfrm>
            <a:off x="9144000" y="7204245"/>
            <a:ext cx="8115300" cy="1800860"/>
          </a:xfrm>
          <a:prstGeom prst="rect">
            <a:avLst/>
          </a:prstGeom>
        </p:spPr>
        <p:txBody>
          <a:bodyPr lIns="0" tIns="0" rIns="0" bIns="0" rtlCol="0" anchor="t">
            <a:spAutoFit/>
          </a:bodyPr>
          <a:lstStyle/>
          <a:p>
            <a:pPr marL="0" lvl="0" indent="0" algn="l">
              <a:lnSpc>
                <a:spcPts val="3640"/>
              </a:lnSpc>
            </a:pPr>
            <a:r>
              <a:rPr lang="en-US" sz="2600">
                <a:solidFill>
                  <a:srgbClr val="0C1016"/>
                </a:solidFill>
                <a:latin typeface="Open Sauce"/>
                <a:ea typeface="Open Sauce"/>
                <a:cs typeface="Open Sauce"/>
                <a:sym typeface="Open Sauce"/>
              </a:rPr>
              <a:t>Nucleotides consists of Phosphate groups Pentose sugars (Deoxyribose for DNA and Ribose for RNA, and Nitrogenous bases (Adenine, Thymine Cytosine, and Guanine)</a:t>
            </a:r>
          </a:p>
        </p:txBody>
      </p:sp>
      <p:sp>
        <p:nvSpPr>
          <p:cNvPr id="19" name="TextBox 19"/>
          <p:cNvSpPr txBox="1"/>
          <p:nvPr/>
        </p:nvSpPr>
        <p:spPr>
          <a:xfrm>
            <a:off x="8066116" y="6508920"/>
            <a:ext cx="9193184" cy="73342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0C1016"/>
                </a:solidFill>
                <a:latin typeface="Open Sauce Semi-Bold"/>
                <a:ea typeface="Open Sauce Semi-Bold"/>
                <a:cs typeface="Open Sauce Semi-Bold"/>
                <a:sym typeface="Open Sauce Semi-Bold"/>
              </a:rPr>
              <a:t>DNA is consist of Nucleotides </a:t>
            </a:r>
          </a:p>
        </p:txBody>
      </p:sp>
      <p:sp>
        <p:nvSpPr>
          <p:cNvPr id="20" name="TextBox 20"/>
          <p:cNvSpPr txBox="1"/>
          <p:nvPr/>
        </p:nvSpPr>
        <p:spPr>
          <a:xfrm>
            <a:off x="1028700" y="981075"/>
            <a:ext cx="5201984"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Gene Structure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3158" y="1460182"/>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6" name="Group 16"/>
          <p:cNvGrpSpPr/>
          <p:nvPr/>
        </p:nvGrpSpPr>
        <p:grpSpPr>
          <a:xfrm>
            <a:off x="8657947" y="2022538"/>
            <a:ext cx="972105" cy="972105"/>
            <a:chOff x="0" y="0"/>
            <a:chExt cx="812800" cy="812800"/>
          </a:xfrm>
        </p:grpSpPr>
        <p:sp>
          <p:nvSpPr>
            <p:cNvPr id="17" name="Freeform 1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6901D"/>
            </a:solidFill>
          </p:spPr>
        </p:sp>
        <p:sp>
          <p:nvSpPr>
            <p:cNvPr id="18" name="TextBox 18"/>
            <p:cNvSpPr txBox="1"/>
            <p:nvPr/>
          </p:nvSpPr>
          <p:spPr>
            <a:xfrm>
              <a:off x="0" y="165100"/>
              <a:ext cx="711200" cy="444500"/>
            </a:xfrm>
            <a:prstGeom prst="rect">
              <a:avLst/>
            </a:prstGeom>
          </p:spPr>
          <p:txBody>
            <a:bodyPr lIns="50800" tIns="50800" rIns="50800" bIns="50800" rtlCol="0" anchor="ctr"/>
            <a:lstStyle/>
            <a:p>
              <a:pPr algn="ctr">
                <a:lnSpc>
                  <a:spcPts val="2765"/>
                </a:lnSpc>
              </a:pPr>
              <a:endParaRPr/>
            </a:p>
          </p:txBody>
        </p:sp>
      </p:grpSp>
      <p:grpSp>
        <p:nvGrpSpPr>
          <p:cNvPr id="19" name="Group 19"/>
          <p:cNvGrpSpPr/>
          <p:nvPr/>
        </p:nvGrpSpPr>
        <p:grpSpPr>
          <a:xfrm>
            <a:off x="8657947" y="3273549"/>
            <a:ext cx="972105" cy="972105"/>
            <a:chOff x="0" y="0"/>
            <a:chExt cx="812800" cy="812800"/>
          </a:xfrm>
        </p:grpSpPr>
        <p:sp>
          <p:nvSpPr>
            <p:cNvPr id="20" name="Freeform 2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6901D"/>
            </a:solidFill>
          </p:spPr>
        </p:sp>
        <p:sp>
          <p:nvSpPr>
            <p:cNvPr id="21" name="TextBox 21"/>
            <p:cNvSpPr txBox="1"/>
            <p:nvPr/>
          </p:nvSpPr>
          <p:spPr>
            <a:xfrm>
              <a:off x="0" y="165100"/>
              <a:ext cx="711200" cy="444500"/>
            </a:xfrm>
            <a:prstGeom prst="rect">
              <a:avLst/>
            </a:prstGeom>
          </p:spPr>
          <p:txBody>
            <a:bodyPr lIns="50800" tIns="50800" rIns="50800" bIns="50800" rtlCol="0" anchor="ctr"/>
            <a:lstStyle/>
            <a:p>
              <a:pPr algn="ctr">
                <a:lnSpc>
                  <a:spcPts val="2765"/>
                </a:lnSpc>
              </a:pPr>
              <a:endParaRPr/>
            </a:p>
          </p:txBody>
        </p:sp>
      </p:grpSp>
      <p:grpSp>
        <p:nvGrpSpPr>
          <p:cNvPr id="22" name="Group 22"/>
          <p:cNvGrpSpPr/>
          <p:nvPr/>
        </p:nvGrpSpPr>
        <p:grpSpPr>
          <a:xfrm>
            <a:off x="8657947" y="4521879"/>
            <a:ext cx="972105" cy="972105"/>
            <a:chOff x="0" y="0"/>
            <a:chExt cx="812800" cy="812800"/>
          </a:xfrm>
        </p:grpSpPr>
        <p:sp>
          <p:nvSpPr>
            <p:cNvPr id="23" name="Freeform 2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6901D"/>
            </a:solidFill>
          </p:spPr>
        </p:sp>
        <p:sp>
          <p:nvSpPr>
            <p:cNvPr id="24" name="TextBox 24"/>
            <p:cNvSpPr txBox="1"/>
            <p:nvPr/>
          </p:nvSpPr>
          <p:spPr>
            <a:xfrm>
              <a:off x="0" y="165100"/>
              <a:ext cx="711200" cy="444500"/>
            </a:xfrm>
            <a:prstGeom prst="rect">
              <a:avLst/>
            </a:prstGeom>
          </p:spPr>
          <p:txBody>
            <a:bodyPr lIns="50800" tIns="50800" rIns="50800" bIns="50800" rtlCol="0" anchor="ctr"/>
            <a:lstStyle/>
            <a:p>
              <a:pPr algn="ctr">
                <a:lnSpc>
                  <a:spcPts val="2765"/>
                </a:lnSpc>
              </a:pPr>
              <a:endParaRPr/>
            </a:p>
          </p:txBody>
        </p:sp>
      </p:grpSp>
      <p:sp>
        <p:nvSpPr>
          <p:cNvPr id="25" name="Freeform 25"/>
          <p:cNvSpPr/>
          <p:nvPr/>
        </p:nvSpPr>
        <p:spPr>
          <a:xfrm>
            <a:off x="1028700" y="1992128"/>
            <a:ext cx="6921148" cy="7729201"/>
          </a:xfrm>
          <a:custGeom>
            <a:avLst/>
            <a:gdLst/>
            <a:ahLst/>
            <a:cxnLst/>
            <a:rect l="l" t="t" r="r" b="b"/>
            <a:pathLst>
              <a:path w="6921148" h="7729201">
                <a:moveTo>
                  <a:pt x="0" y="0"/>
                </a:moveTo>
                <a:lnTo>
                  <a:pt x="6921148" y="0"/>
                </a:lnTo>
                <a:lnTo>
                  <a:pt x="6921148" y="7729201"/>
                </a:lnTo>
                <a:lnTo>
                  <a:pt x="0" y="7729201"/>
                </a:lnTo>
                <a:lnTo>
                  <a:pt x="0" y="0"/>
                </a:lnTo>
                <a:close/>
              </a:path>
            </a:pathLst>
          </a:custGeom>
          <a:blipFill>
            <a:blip r:embed="rId11"/>
            <a:stretch>
              <a:fillRect/>
            </a:stretch>
          </a:blipFill>
        </p:spPr>
      </p:sp>
      <p:sp>
        <p:nvSpPr>
          <p:cNvPr id="26" name="TextBox 26"/>
          <p:cNvSpPr txBox="1"/>
          <p:nvPr/>
        </p:nvSpPr>
        <p:spPr>
          <a:xfrm>
            <a:off x="9820188" y="2076231"/>
            <a:ext cx="7439112" cy="855194"/>
          </a:xfrm>
          <a:prstGeom prst="rect">
            <a:avLst/>
          </a:prstGeom>
        </p:spPr>
        <p:txBody>
          <a:bodyPr lIns="0" tIns="0" rIns="0" bIns="0" rtlCol="0" anchor="t">
            <a:spAutoFit/>
          </a:bodyPr>
          <a:lstStyle/>
          <a:p>
            <a:pPr marL="0" lvl="0" indent="0" algn="l">
              <a:lnSpc>
                <a:spcPts val="3346"/>
              </a:lnSpc>
              <a:spcBef>
                <a:spcPct val="0"/>
              </a:spcBef>
            </a:pPr>
            <a:r>
              <a:rPr lang="en-US" sz="2788" b="1">
                <a:solidFill>
                  <a:srgbClr val="0C1016"/>
                </a:solidFill>
                <a:latin typeface="Open Sauce Semi-Bold"/>
                <a:ea typeface="Open Sauce Semi-Bold"/>
                <a:cs typeface="Open Sauce Semi-Bold"/>
                <a:sym typeface="Open Sauce Semi-Bold"/>
              </a:rPr>
              <a:t>Base pair has been held together by hydrogen bonds</a:t>
            </a:r>
          </a:p>
        </p:txBody>
      </p:sp>
      <p:sp>
        <p:nvSpPr>
          <p:cNvPr id="27" name="TextBox 27"/>
          <p:cNvSpPr txBox="1"/>
          <p:nvPr/>
        </p:nvSpPr>
        <p:spPr>
          <a:xfrm>
            <a:off x="1028700" y="981075"/>
            <a:ext cx="5201984"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Gene Structure</a:t>
            </a:r>
          </a:p>
        </p:txBody>
      </p:sp>
      <p:sp>
        <p:nvSpPr>
          <p:cNvPr id="28" name="TextBox 28"/>
          <p:cNvSpPr txBox="1"/>
          <p:nvPr/>
        </p:nvSpPr>
        <p:spPr>
          <a:xfrm>
            <a:off x="9820188" y="4786990"/>
            <a:ext cx="7439112" cy="432359"/>
          </a:xfrm>
          <a:prstGeom prst="rect">
            <a:avLst/>
          </a:prstGeom>
        </p:spPr>
        <p:txBody>
          <a:bodyPr lIns="0" tIns="0" rIns="0" bIns="0" rtlCol="0" anchor="t">
            <a:spAutoFit/>
          </a:bodyPr>
          <a:lstStyle/>
          <a:p>
            <a:pPr marL="0" lvl="0" indent="0" algn="l">
              <a:lnSpc>
                <a:spcPts val="3346"/>
              </a:lnSpc>
              <a:spcBef>
                <a:spcPct val="0"/>
              </a:spcBef>
            </a:pPr>
            <a:r>
              <a:rPr lang="en-US" sz="2788" b="1">
                <a:solidFill>
                  <a:srgbClr val="0C1016"/>
                </a:solidFill>
                <a:latin typeface="Open Sauce Semi-Bold"/>
                <a:ea typeface="Open Sauce Semi-Bold"/>
                <a:cs typeface="Open Sauce Semi-Bold"/>
                <a:sym typeface="Open Sauce Semi-Bold"/>
              </a:rPr>
              <a:t>DNA anti parallel</a:t>
            </a:r>
          </a:p>
        </p:txBody>
      </p:sp>
      <p:sp>
        <p:nvSpPr>
          <p:cNvPr id="29" name="TextBox 29"/>
          <p:cNvSpPr txBox="1"/>
          <p:nvPr/>
        </p:nvSpPr>
        <p:spPr>
          <a:xfrm>
            <a:off x="9820188" y="6686490"/>
            <a:ext cx="7439112" cy="432359"/>
          </a:xfrm>
          <a:prstGeom prst="rect">
            <a:avLst/>
          </a:prstGeom>
        </p:spPr>
        <p:txBody>
          <a:bodyPr lIns="0" tIns="0" rIns="0" bIns="0" rtlCol="0" anchor="t">
            <a:spAutoFit/>
          </a:bodyPr>
          <a:lstStyle/>
          <a:p>
            <a:pPr marL="0" lvl="0" indent="0" algn="l">
              <a:lnSpc>
                <a:spcPts val="3346"/>
              </a:lnSpc>
              <a:spcBef>
                <a:spcPct val="0"/>
              </a:spcBef>
            </a:pPr>
            <a:r>
              <a:rPr lang="en-US" sz="2788" b="1">
                <a:solidFill>
                  <a:srgbClr val="0C1016"/>
                </a:solidFill>
                <a:latin typeface="Open Sauce Semi-Bold"/>
                <a:ea typeface="Open Sauce Semi-Bold"/>
                <a:cs typeface="Open Sauce Semi-Bold"/>
                <a:sym typeface="Open Sauce Semi-Bold"/>
              </a:rPr>
              <a:t>DNA replication is semiconseravative</a:t>
            </a:r>
          </a:p>
        </p:txBody>
      </p:sp>
      <p:sp>
        <p:nvSpPr>
          <p:cNvPr id="30" name="TextBox 30"/>
          <p:cNvSpPr txBox="1"/>
          <p:nvPr/>
        </p:nvSpPr>
        <p:spPr>
          <a:xfrm>
            <a:off x="10119809" y="5505390"/>
            <a:ext cx="7439112" cy="781050"/>
          </a:xfrm>
          <a:prstGeom prst="rect">
            <a:avLst/>
          </a:prstGeom>
        </p:spPr>
        <p:txBody>
          <a:bodyPr lIns="0" tIns="0" rIns="0" bIns="0" rtlCol="0" anchor="t">
            <a:spAutoFit/>
          </a:bodyPr>
          <a:lstStyle/>
          <a:p>
            <a:pPr marL="0" lvl="0" indent="0" algn="l">
              <a:lnSpc>
                <a:spcPts val="3106"/>
              </a:lnSpc>
              <a:spcBef>
                <a:spcPct val="0"/>
              </a:spcBef>
            </a:pPr>
            <a:r>
              <a:rPr lang="en-US" sz="2588">
                <a:solidFill>
                  <a:srgbClr val="0C1016"/>
                </a:solidFill>
                <a:latin typeface="Open Sauce"/>
                <a:ea typeface="Open Sauce"/>
                <a:cs typeface="Open Sauce"/>
                <a:sym typeface="Open Sauce"/>
              </a:rPr>
              <a:t>Although they never converge and diverge they are opposite to each other. </a:t>
            </a:r>
          </a:p>
        </p:txBody>
      </p:sp>
      <p:grpSp>
        <p:nvGrpSpPr>
          <p:cNvPr id="31" name="Group 31"/>
          <p:cNvGrpSpPr/>
          <p:nvPr/>
        </p:nvGrpSpPr>
        <p:grpSpPr>
          <a:xfrm>
            <a:off x="8657947" y="6427046"/>
            <a:ext cx="972105" cy="972105"/>
            <a:chOff x="0" y="0"/>
            <a:chExt cx="812800" cy="812800"/>
          </a:xfrm>
        </p:grpSpPr>
        <p:sp>
          <p:nvSpPr>
            <p:cNvPr id="32" name="Freeform 3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6901D"/>
            </a:solidFill>
          </p:spPr>
        </p:sp>
        <p:sp>
          <p:nvSpPr>
            <p:cNvPr id="33" name="TextBox 33"/>
            <p:cNvSpPr txBox="1"/>
            <p:nvPr/>
          </p:nvSpPr>
          <p:spPr>
            <a:xfrm>
              <a:off x="0" y="165100"/>
              <a:ext cx="711200" cy="444500"/>
            </a:xfrm>
            <a:prstGeom prst="rect">
              <a:avLst/>
            </a:prstGeom>
          </p:spPr>
          <p:txBody>
            <a:bodyPr lIns="50800" tIns="50800" rIns="50800" bIns="50800" rtlCol="0" anchor="ctr"/>
            <a:lstStyle/>
            <a:p>
              <a:pPr algn="ctr">
                <a:lnSpc>
                  <a:spcPts val="2765"/>
                </a:lnSpc>
              </a:pPr>
              <a:endParaRPr/>
            </a:p>
          </p:txBody>
        </p:sp>
      </p:grpSp>
      <p:sp>
        <p:nvSpPr>
          <p:cNvPr id="34" name="TextBox 34"/>
          <p:cNvSpPr txBox="1"/>
          <p:nvPr/>
        </p:nvSpPr>
        <p:spPr>
          <a:xfrm>
            <a:off x="9820188" y="3327242"/>
            <a:ext cx="7439112" cy="855194"/>
          </a:xfrm>
          <a:prstGeom prst="rect">
            <a:avLst/>
          </a:prstGeom>
        </p:spPr>
        <p:txBody>
          <a:bodyPr lIns="0" tIns="0" rIns="0" bIns="0" rtlCol="0" anchor="t">
            <a:spAutoFit/>
          </a:bodyPr>
          <a:lstStyle/>
          <a:p>
            <a:pPr marL="0" lvl="0" indent="0" algn="l">
              <a:lnSpc>
                <a:spcPts val="3346"/>
              </a:lnSpc>
              <a:spcBef>
                <a:spcPct val="0"/>
              </a:spcBef>
            </a:pPr>
            <a:r>
              <a:rPr lang="en-US" sz="2788" b="1">
                <a:solidFill>
                  <a:srgbClr val="0C1016"/>
                </a:solidFill>
                <a:latin typeface="Open Sauce Semi-Bold"/>
                <a:ea typeface="Open Sauce Semi-Bold"/>
                <a:cs typeface="Open Sauce Semi-Bold"/>
                <a:sym typeface="Open Sauce Semi-Bold"/>
              </a:rPr>
              <a:t>Covalent bond connect the Phosphate to sugars and sugars into nitrogenous bases</a:t>
            </a:r>
          </a:p>
        </p:txBody>
      </p:sp>
      <p:grpSp>
        <p:nvGrpSpPr>
          <p:cNvPr id="35" name="Group 35"/>
          <p:cNvGrpSpPr/>
          <p:nvPr/>
        </p:nvGrpSpPr>
        <p:grpSpPr>
          <a:xfrm>
            <a:off x="8657947" y="7675376"/>
            <a:ext cx="972105" cy="972105"/>
            <a:chOff x="0" y="0"/>
            <a:chExt cx="812800" cy="812800"/>
          </a:xfrm>
        </p:grpSpPr>
        <p:sp>
          <p:nvSpPr>
            <p:cNvPr id="36" name="Freeform 3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6901D"/>
            </a:solidFill>
          </p:spPr>
        </p:sp>
        <p:sp>
          <p:nvSpPr>
            <p:cNvPr id="37" name="TextBox 37"/>
            <p:cNvSpPr txBox="1"/>
            <p:nvPr/>
          </p:nvSpPr>
          <p:spPr>
            <a:xfrm>
              <a:off x="0" y="165100"/>
              <a:ext cx="711200" cy="444500"/>
            </a:xfrm>
            <a:prstGeom prst="rect">
              <a:avLst/>
            </a:prstGeom>
          </p:spPr>
          <p:txBody>
            <a:bodyPr lIns="50800" tIns="50800" rIns="50800" bIns="50800" rtlCol="0" anchor="ctr"/>
            <a:lstStyle/>
            <a:p>
              <a:pPr algn="ctr">
                <a:lnSpc>
                  <a:spcPts val="2765"/>
                </a:lnSpc>
              </a:pPr>
              <a:endParaRPr/>
            </a:p>
          </p:txBody>
        </p:sp>
      </p:grpSp>
      <p:sp>
        <p:nvSpPr>
          <p:cNvPr id="38" name="TextBox 38"/>
          <p:cNvSpPr txBox="1"/>
          <p:nvPr/>
        </p:nvSpPr>
        <p:spPr>
          <a:xfrm>
            <a:off x="9820188" y="7940487"/>
            <a:ext cx="7439112" cy="432359"/>
          </a:xfrm>
          <a:prstGeom prst="rect">
            <a:avLst/>
          </a:prstGeom>
        </p:spPr>
        <p:txBody>
          <a:bodyPr lIns="0" tIns="0" rIns="0" bIns="0" rtlCol="0" anchor="t">
            <a:spAutoFit/>
          </a:bodyPr>
          <a:lstStyle/>
          <a:p>
            <a:pPr marL="0" lvl="0" indent="0" algn="l">
              <a:lnSpc>
                <a:spcPts val="3346"/>
              </a:lnSpc>
              <a:spcBef>
                <a:spcPct val="0"/>
              </a:spcBef>
            </a:pPr>
            <a:r>
              <a:rPr lang="en-US" sz="2788" b="1">
                <a:solidFill>
                  <a:srgbClr val="0C1016"/>
                </a:solidFill>
                <a:latin typeface="Open Sauce Semi-Bold"/>
                <a:ea typeface="Open Sauce Semi-Bold"/>
                <a:cs typeface="Open Sauce Semi-Bold"/>
                <a:sym typeface="Open Sauce Semi-Bold"/>
              </a:rPr>
              <a:t>Bases are complimentary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3158" y="1460182"/>
            <a:ext cx="1202667" cy="0"/>
          </a:xfrm>
          <a:prstGeom prst="line">
            <a:avLst/>
          </a:prstGeom>
          <a:ln w="47625" cap="flat">
            <a:solidFill>
              <a:srgbClr val="61767F"/>
            </a:solidFill>
            <a:prstDash val="solid"/>
            <a:headEnd type="none" w="sm" len="sm"/>
            <a:tailEnd type="none" w="sm" len="sm"/>
          </a:ln>
        </p:spPr>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87873" y="9239790"/>
            <a:ext cx="481538" cy="481538"/>
            <a:chOff x="0" y="0"/>
            <a:chExt cx="642051" cy="642051"/>
          </a:xfrm>
        </p:grpSpPr>
        <p:grpSp>
          <p:nvGrpSpPr>
            <p:cNvPr id="5" name="Group 5"/>
            <p:cNvGrpSpPr/>
            <p:nvPr/>
          </p:nvGrpSpPr>
          <p:grpSpPr>
            <a:xfrm>
              <a:off x="0" y="0"/>
              <a:ext cx="642051" cy="642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7" name="Freeform 7"/>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16132817" y="9239790"/>
            <a:ext cx="481538" cy="481538"/>
            <a:chOff x="0" y="0"/>
            <a:chExt cx="642051" cy="642051"/>
          </a:xfrm>
        </p:grpSpPr>
        <p:grpSp>
          <p:nvGrpSpPr>
            <p:cNvPr id="9" name="Group 9"/>
            <p:cNvGrpSpPr/>
            <p:nvPr/>
          </p:nvGrpSpPr>
          <p:grpSpPr>
            <a:xfrm>
              <a:off x="0" y="0"/>
              <a:ext cx="642051" cy="6420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1" name="Freeform 11"/>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2" name="Group 12"/>
          <p:cNvGrpSpPr/>
          <p:nvPr/>
        </p:nvGrpSpPr>
        <p:grpSpPr>
          <a:xfrm>
            <a:off x="16777762" y="9239790"/>
            <a:ext cx="481538" cy="481538"/>
            <a:chOff x="0" y="0"/>
            <a:chExt cx="642051" cy="642051"/>
          </a:xfrm>
        </p:grpSpPr>
        <p:grpSp>
          <p:nvGrpSpPr>
            <p:cNvPr id="13" name="Group 13"/>
            <p:cNvGrpSpPr/>
            <p:nvPr/>
          </p:nvGrpSpPr>
          <p:grpSpPr>
            <a:xfrm>
              <a:off x="0" y="0"/>
              <a:ext cx="642051" cy="6420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1767F"/>
              </a:solidFill>
            </p:spPr>
          </p:sp>
        </p:grpSp>
        <p:sp>
          <p:nvSpPr>
            <p:cNvPr id="15" name="Freeform 15"/>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6" name="Freeform 16"/>
          <p:cNvSpPr/>
          <p:nvPr/>
        </p:nvSpPr>
        <p:spPr>
          <a:xfrm>
            <a:off x="1028700" y="1978398"/>
            <a:ext cx="9512578" cy="6330188"/>
          </a:xfrm>
          <a:custGeom>
            <a:avLst/>
            <a:gdLst/>
            <a:ahLst/>
            <a:cxnLst/>
            <a:rect l="l" t="t" r="r" b="b"/>
            <a:pathLst>
              <a:path w="9512578" h="6330188">
                <a:moveTo>
                  <a:pt x="0" y="0"/>
                </a:moveTo>
                <a:lnTo>
                  <a:pt x="9512578" y="0"/>
                </a:lnTo>
                <a:lnTo>
                  <a:pt x="9512578" y="6330188"/>
                </a:lnTo>
                <a:lnTo>
                  <a:pt x="0" y="6330188"/>
                </a:lnTo>
                <a:lnTo>
                  <a:pt x="0" y="0"/>
                </a:lnTo>
                <a:close/>
              </a:path>
            </a:pathLst>
          </a:custGeom>
          <a:blipFill>
            <a:blip r:embed="rId11"/>
            <a:stretch>
              <a:fillRect/>
            </a:stretch>
          </a:blipFill>
        </p:spPr>
      </p:sp>
      <p:sp>
        <p:nvSpPr>
          <p:cNvPr id="17" name="TextBox 17"/>
          <p:cNvSpPr txBox="1"/>
          <p:nvPr/>
        </p:nvSpPr>
        <p:spPr>
          <a:xfrm>
            <a:off x="1028700" y="981075"/>
            <a:ext cx="5201984" cy="455295"/>
          </a:xfrm>
          <a:prstGeom prst="rect">
            <a:avLst/>
          </a:prstGeom>
        </p:spPr>
        <p:txBody>
          <a:bodyPr lIns="0" tIns="0" rIns="0" bIns="0" rtlCol="0" anchor="t">
            <a:spAutoFit/>
          </a:bodyPr>
          <a:lstStyle/>
          <a:p>
            <a:pPr marL="0" lvl="0" indent="0" algn="l">
              <a:lnSpc>
                <a:spcPts val="3780"/>
              </a:lnSpc>
            </a:pPr>
            <a:r>
              <a:rPr lang="en-US" sz="2700">
                <a:solidFill>
                  <a:srgbClr val="0C1016"/>
                </a:solidFill>
                <a:latin typeface="Open Sauce"/>
                <a:ea typeface="Open Sauce"/>
                <a:cs typeface="Open Sauce"/>
                <a:sym typeface="Open Sauce"/>
              </a:rPr>
              <a:t>DNA vs RNA</a:t>
            </a:r>
          </a:p>
        </p:txBody>
      </p:sp>
      <p:sp>
        <p:nvSpPr>
          <p:cNvPr id="18" name="TextBox 18"/>
          <p:cNvSpPr txBox="1"/>
          <p:nvPr/>
        </p:nvSpPr>
        <p:spPr>
          <a:xfrm>
            <a:off x="10908835" y="1902198"/>
            <a:ext cx="1903053" cy="719123"/>
          </a:xfrm>
          <a:prstGeom prst="rect">
            <a:avLst/>
          </a:prstGeom>
        </p:spPr>
        <p:txBody>
          <a:bodyPr lIns="0" tIns="0" rIns="0" bIns="0" rtlCol="0" anchor="t">
            <a:spAutoFit/>
          </a:bodyPr>
          <a:lstStyle/>
          <a:p>
            <a:pPr algn="ctr">
              <a:lnSpc>
                <a:spcPts val="5935"/>
              </a:lnSpc>
            </a:pPr>
            <a:r>
              <a:rPr lang="en-US" sz="4239" b="1">
                <a:solidFill>
                  <a:srgbClr val="0C1016"/>
                </a:solidFill>
                <a:latin typeface="Canva Sans Bold"/>
                <a:ea typeface="Canva Sans Bold"/>
                <a:cs typeface="Canva Sans Bold"/>
                <a:sym typeface="Canva Sans Bold"/>
              </a:rPr>
              <a:t>Strand </a:t>
            </a:r>
          </a:p>
        </p:txBody>
      </p:sp>
      <p:sp>
        <p:nvSpPr>
          <p:cNvPr id="19" name="TextBox 19"/>
          <p:cNvSpPr txBox="1"/>
          <p:nvPr/>
        </p:nvSpPr>
        <p:spPr>
          <a:xfrm>
            <a:off x="11469399" y="2497496"/>
            <a:ext cx="5789901" cy="580363"/>
          </a:xfrm>
          <a:prstGeom prst="rect">
            <a:avLst/>
          </a:prstGeom>
        </p:spPr>
        <p:txBody>
          <a:bodyPr lIns="0" tIns="0" rIns="0" bIns="0" rtlCol="0" anchor="t">
            <a:spAutoFit/>
          </a:bodyPr>
          <a:lstStyle/>
          <a:p>
            <a:pPr algn="just">
              <a:lnSpc>
                <a:spcPts val="4236"/>
              </a:lnSpc>
            </a:pPr>
            <a:r>
              <a:rPr lang="en-US" sz="3026">
                <a:solidFill>
                  <a:srgbClr val="0C1016"/>
                </a:solidFill>
                <a:latin typeface="Arial"/>
                <a:ea typeface="Arial"/>
                <a:cs typeface="Arial"/>
                <a:sym typeface="Arial"/>
              </a:rPr>
              <a:t>Double strand vs Single strand</a:t>
            </a:r>
          </a:p>
        </p:txBody>
      </p:sp>
      <p:sp>
        <p:nvSpPr>
          <p:cNvPr id="20" name="TextBox 20"/>
          <p:cNvSpPr txBox="1"/>
          <p:nvPr/>
        </p:nvSpPr>
        <p:spPr>
          <a:xfrm>
            <a:off x="10908835" y="3001659"/>
            <a:ext cx="3455514" cy="720984"/>
          </a:xfrm>
          <a:prstGeom prst="rect">
            <a:avLst/>
          </a:prstGeom>
        </p:spPr>
        <p:txBody>
          <a:bodyPr lIns="0" tIns="0" rIns="0" bIns="0" rtlCol="0" anchor="t">
            <a:spAutoFit/>
          </a:bodyPr>
          <a:lstStyle/>
          <a:p>
            <a:pPr algn="l">
              <a:lnSpc>
                <a:spcPts val="5935"/>
              </a:lnSpc>
            </a:pPr>
            <a:r>
              <a:rPr lang="en-US" sz="4239" b="1">
                <a:solidFill>
                  <a:srgbClr val="0C1016"/>
                </a:solidFill>
                <a:latin typeface="Canva Sans Bold"/>
                <a:ea typeface="Canva Sans Bold"/>
                <a:cs typeface="Canva Sans Bold"/>
                <a:sym typeface="Canva Sans Bold"/>
              </a:rPr>
              <a:t>Sugar</a:t>
            </a:r>
          </a:p>
        </p:txBody>
      </p:sp>
      <p:sp>
        <p:nvSpPr>
          <p:cNvPr id="21" name="TextBox 21"/>
          <p:cNvSpPr txBox="1"/>
          <p:nvPr/>
        </p:nvSpPr>
        <p:spPr>
          <a:xfrm>
            <a:off x="11469399" y="3644447"/>
            <a:ext cx="5789901" cy="580363"/>
          </a:xfrm>
          <a:prstGeom prst="rect">
            <a:avLst/>
          </a:prstGeom>
        </p:spPr>
        <p:txBody>
          <a:bodyPr lIns="0" tIns="0" rIns="0" bIns="0" rtlCol="0" anchor="t">
            <a:spAutoFit/>
          </a:bodyPr>
          <a:lstStyle/>
          <a:p>
            <a:pPr algn="just">
              <a:lnSpc>
                <a:spcPts val="4236"/>
              </a:lnSpc>
            </a:pPr>
            <a:r>
              <a:rPr lang="en-US" sz="3026">
                <a:solidFill>
                  <a:srgbClr val="0C1016"/>
                </a:solidFill>
                <a:latin typeface="Arial"/>
                <a:ea typeface="Arial"/>
                <a:cs typeface="Arial"/>
                <a:sym typeface="Arial"/>
              </a:rPr>
              <a:t>Deoxyribose vs Ribose</a:t>
            </a:r>
          </a:p>
        </p:txBody>
      </p:sp>
      <p:sp>
        <p:nvSpPr>
          <p:cNvPr id="22" name="TextBox 22"/>
          <p:cNvSpPr txBox="1"/>
          <p:nvPr/>
        </p:nvSpPr>
        <p:spPr>
          <a:xfrm>
            <a:off x="10908835" y="4101120"/>
            <a:ext cx="3455514" cy="720984"/>
          </a:xfrm>
          <a:prstGeom prst="rect">
            <a:avLst/>
          </a:prstGeom>
        </p:spPr>
        <p:txBody>
          <a:bodyPr lIns="0" tIns="0" rIns="0" bIns="0" rtlCol="0" anchor="t">
            <a:spAutoFit/>
          </a:bodyPr>
          <a:lstStyle/>
          <a:p>
            <a:pPr algn="l">
              <a:lnSpc>
                <a:spcPts val="5935"/>
              </a:lnSpc>
            </a:pPr>
            <a:r>
              <a:rPr lang="en-US" sz="4239" b="1">
                <a:solidFill>
                  <a:srgbClr val="0C1016"/>
                </a:solidFill>
                <a:latin typeface="Canva Sans Bold"/>
                <a:ea typeface="Canva Sans Bold"/>
                <a:cs typeface="Canva Sans Bold"/>
                <a:sym typeface="Canva Sans Bold"/>
              </a:rPr>
              <a:t>Base</a:t>
            </a:r>
          </a:p>
        </p:txBody>
      </p:sp>
      <p:sp>
        <p:nvSpPr>
          <p:cNvPr id="23" name="TextBox 23"/>
          <p:cNvSpPr txBox="1"/>
          <p:nvPr/>
        </p:nvSpPr>
        <p:spPr>
          <a:xfrm>
            <a:off x="11469399" y="4791398"/>
            <a:ext cx="5789901" cy="580363"/>
          </a:xfrm>
          <a:prstGeom prst="rect">
            <a:avLst/>
          </a:prstGeom>
        </p:spPr>
        <p:txBody>
          <a:bodyPr lIns="0" tIns="0" rIns="0" bIns="0" rtlCol="0" anchor="t">
            <a:spAutoFit/>
          </a:bodyPr>
          <a:lstStyle/>
          <a:p>
            <a:pPr algn="just">
              <a:lnSpc>
                <a:spcPts val="4236"/>
              </a:lnSpc>
            </a:pPr>
            <a:r>
              <a:rPr lang="en-US" sz="3026">
                <a:solidFill>
                  <a:srgbClr val="0C1016"/>
                </a:solidFill>
                <a:latin typeface="Arial"/>
                <a:ea typeface="Arial"/>
                <a:cs typeface="Arial"/>
                <a:sym typeface="Arial"/>
              </a:rPr>
              <a:t>Thymine vs Uracil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2608</Words>
  <Application>Microsoft Office PowerPoint</Application>
  <PresentationFormat>Custom</PresentationFormat>
  <Paragraphs>301</Paragraphs>
  <Slides>27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Open Sauce Bold</vt:lpstr>
      <vt:lpstr>Canva Sans</vt:lpstr>
      <vt:lpstr>Open Sauce Semi-Bold</vt:lpstr>
      <vt:lpstr>Fredoka</vt:lpstr>
      <vt:lpstr>Canva Sans Bold</vt:lpstr>
      <vt:lpstr>Arial</vt:lpstr>
      <vt:lpstr>Nunito</vt:lpstr>
      <vt:lpstr>Open Sauce</vt:lpstr>
      <vt:lpstr>Nunito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Microbial Genetics</dc:title>
  <cp:lastModifiedBy>jheyrickbaliguat@gmail.com</cp:lastModifiedBy>
  <cp:revision>8</cp:revision>
  <dcterms:created xsi:type="dcterms:W3CDTF">2006-08-16T00:00:00Z</dcterms:created>
  <dcterms:modified xsi:type="dcterms:W3CDTF">2024-10-19T01:30:21Z</dcterms:modified>
  <dc:identifier>DAGSyF8D5ks</dc:identifier>
</cp:coreProperties>
</file>